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378" r:id="rId4"/>
    <p:sldId id="375" r:id="rId5"/>
    <p:sldId id="376" r:id="rId6"/>
    <p:sldId id="379" r:id="rId7"/>
    <p:sldId id="309" r:id="rId8"/>
    <p:sldId id="415" r:id="rId9"/>
    <p:sldId id="406" r:id="rId10"/>
    <p:sldId id="394" r:id="rId11"/>
    <p:sldId id="407" r:id="rId12"/>
    <p:sldId id="395" r:id="rId13"/>
    <p:sldId id="409" r:id="rId14"/>
    <p:sldId id="408" r:id="rId15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536" y="-84"/>
      </p:cViewPr>
      <p:guideLst>
        <p:guide orient="horz" pos="2341"/>
        <p:guide orient="horz" pos="618"/>
        <p:guide orient="horz" pos="799"/>
        <p:guide orient="horz" pos="1207"/>
        <p:guide orient="horz" pos="4020"/>
        <p:guide orient="horz" pos="1071"/>
        <p:guide pos="2880"/>
        <p:guide pos="975"/>
        <p:guide pos="5602"/>
        <p:guide pos="113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함초롬바탕" pitchFamily="18" charset="-127"/>
                <a:ea typeface="함초롬바탕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함초롬바탕" pitchFamily="18" charset="-127"/>
                <a:ea typeface="함초롬바탕" pitchFamily="18" charset="-127"/>
              </a:defRPr>
            </a:lvl1pPr>
          </a:lstStyle>
          <a:p>
            <a:fld id="{63D9115D-99E5-4728-81A5-D8BA4DF5F55B}" type="datetimeFigureOut">
              <a:rPr lang="ko-KR" altLang="en-US" smtClean="0"/>
              <a:pPr/>
              <a:t>2013-09-26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함초롬바탕" pitchFamily="18" charset="-127"/>
                <a:ea typeface="함초롬바탕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함초롬바탕" pitchFamily="18" charset="-127"/>
                <a:ea typeface="함초롬바탕" pitchFamily="18" charset="-127"/>
              </a:defRPr>
            </a:lvl1pPr>
          </a:lstStyle>
          <a:p>
            <a:fld id="{72A410E0-417E-4EDE-92A0-5C862FB0756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932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함초롬바탕" pitchFamily="18" charset="-127"/>
        <a:ea typeface="함초롬바탕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함초롬바탕" pitchFamily="18" charset="-127"/>
        <a:ea typeface="함초롬바탕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함초롬바탕" pitchFamily="18" charset="-127"/>
        <a:ea typeface="함초롬바탕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함초롬바탕" pitchFamily="18" charset="-127"/>
        <a:ea typeface="함초롬바탕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함초롬바탕" pitchFamily="18" charset="-127"/>
        <a:ea typeface="함초롬바탕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8136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546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5462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5462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5462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546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7662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214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214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2146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214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5462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5462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10E0-417E-4EDE-92A0-5C862FB0756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546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264-69EE-4EBA-9BCB-24229146D61D}" type="datetime1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7137-C734-4F98-B995-C3AD2ECFC8DB}" type="datetime1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B5A5-8714-4B7C-988A-6ED5B2D21ECD}" type="datetime1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249F-9A28-431C-8BAC-1E7396764F6E}" type="datetime1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504056" cy="365125"/>
          </a:xfrm>
        </p:spPr>
        <p:txBody>
          <a:bodyPr/>
          <a:lstStyle/>
          <a:p>
            <a:fld id="{EB0D115B-CF94-4ED8-87BE-35EC4466657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5515" y="0"/>
            <a:ext cx="1440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-5515" y="0"/>
            <a:ext cx="1440000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itchFamily="18" charset="-127"/>
              <a:ea typeface="함초롬바탕" pitchFamily="18" charset="-127"/>
            </a:endParaRPr>
          </a:p>
        </p:txBody>
      </p:sp>
      <p:grpSp>
        <p:nvGrpSpPr>
          <p:cNvPr id="9" name="그룹 8"/>
          <p:cNvGrpSpPr/>
          <p:nvPr userDrawn="1"/>
        </p:nvGrpSpPr>
        <p:grpSpPr>
          <a:xfrm>
            <a:off x="1" y="5397022"/>
            <a:ext cx="1526644" cy="1200329"/>
            <a:chOff x="95604" y="3895716"/>
            <a:chExt cx="1297917" cy="1441343"/>
          </a:xfrm>
        </p:grpSpPr>
        <p:sp>
          <p:nvSpPr>
            <p:cNvPr id="10" name="직사각형 9"/>
            <p:cNvSpPr/>
            <p:nvPr/>
          </p:nvSpPr>
          <p:spPr>
            <a:xfrm>
              <a:off x="95604" y="3895716"/>
              <a:ext cx="1297917" cy="1441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HY헤드라인B" pitchFamily="18" charset="-127"/>
                  <a:ea typeface="HY헤드라인B" pitchFamily="18" charset="-127"/>
                  <a:cs typeface="함초롬바탕" pitchFamily="18" charset="-127"/>
                </a:rPr>
                <a:t>2013 </a:t>
              </a:r>
              <a:endParaRPr lang="en-US" altLang="ko-K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HY헤드라인B" pitchFamily="18" charset="-127"/>
                <a:ea typeface="HY헤드라인B" pitchFamily="18" charset="-127"/>
                <a:cs typeface="함초롬바탕" pitchFamily="18" charset="-127"/>
              </a:endParaRPr>
            </a:p>
            <a:p>
              <a:pPr algn="r"/>
              <a:r>
                <a:rPr lang="en-US" altLang="ko-KR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HY헤드라인B" pitchFamily="18" charset="-127"/>
                  <a:ea typeface="HY헤드라인B" pitchFamily="18" charset="-127"/>
                  <a:cs typeface="함초롬바탕" pitchFamily="18" charset="-127"/>
                </a:rPr>
                <a:t>KAAF Kid </a:t>
              </a:r>
              <a:r>
                <a:rPr lang="en-US" altLang="ko-KR" kern="2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HY헤드라인B" pitchFamily="18" charset="-127"/>
                  <a:ea typeface="HY헤드라인B" pitchFamily="18" charset="-127"/>
                  <a:cs typeface="함초롬바탕" pitchFamily="18" charset="-127"/>
                </a:rPr>
                <a:t>s</a:t>
              </a:r>
              <a:r>
                <a:rPr lang="en-US" altLang="ko-KR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HY헤드라인B" pitchFamily="18" charset="-127"/>
                  <a:ea typeface="HY헤드라인B" pitchFamily="18" charset="-127"/>
                  <a:cs typeface="함초롬바탕" pitchFamily="18" charset="-127"/>
                </a:rPr>
                <a:t> </a:t>
              </a:r>
            </a:p>
            <a:p>
              <a:pPr algn="r"/>
              <a:r>
                <a:rPr lang="en-US" altLang="ko-KR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HY헤드라인B" pitchFamily="18" charset="-127"/>
                  <a:ea typeface="HY헤드라인B" pitchFamily="18" charset="-127"/>
                  <a:cs typeface="함초롬바탕" pitchFamily="18" charset="-127"/>
                </a:rPr>
                <a:t>RUN </a:t>
              </a:r>
            </a:p>
            <a:p>
              <a:pPr algn="r"/>
              <a:r>
                <a:rPr lang="en-US" altLang="ko-KR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HY헤드라인B" pitchFamily="18" charset="-127"/>
                  <a:ea typeface="HY헤드라인B" pitchFamily="18" charset="-127"/>
                  <a:cs typeface="함초롬바탕" pitchFamily="18" charset="-127"/>
                </a:rPr>
                <a:t>Challenge</a:t>
              </a:r>
              <a:endParaRPr lang="en-US" altLang="ko-KR" dirty="0">
                <a:solidFill>
                  <a:schemeClr val="tx2">
                    <a:lumMod val="20000"/>
                    <a:lumOff val="80000"/>
                  </a:schemeClr>
                </a:solidFill>
                <a:latin typeface="HY헤드라인B" pitchFamily="18" charset="-127"/>
                <a:ea typeface="HY헤드라인B" pitchFamily="18" charset="-127"/>
                <a:cs typeface="함초롬바탕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3608" y="4180610"/>
              <a:ext cx="278121" cy="504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altLang="ko-KR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HY헤드라인B" pitchFamily="18" charset="-127"/>
                  <a:ea typeface="HY헤드라인B" pitchFamily="18" charset="-127"/>
                  <a:cs typeface="함초롬바탕" pitchFamily="18" charset="-127"/>
                </a:rPr>
                <a:t>’</a:t>
              </a:r>
              <a:endParaRPr lang="en-US" altLang="ko-KR" dirty="0">
                <a:solidFill>
                  <a:schemeClr val="tx2">
                    <a:lumMod val="20000"/>
                    <a:lumOff val="80000"/>
                  </a:schemeClr>
                </a:solidFill>
                <a:latin typeface="HY헤드라인B" pitchFamily="18" charset="-127"/>
                <a:ea typeface="HY헤드라인B" pitchFamily="18" charset="-127"/>
                <a:cs typeface="함초롬바탕" pitchFamily="18" charset="-127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CCAC-E579-4A90-A7CD-626B4D79E3E4}" type="datetime1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7296-A287-431C-8668-8104777BC75D}" type="datetime1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C4A-6FB6-42D4-AC0B-C852DD72BB6D}" type="datetime1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1CD9-7AE2-4E7D-9903-D98860132B90}" type="datetime1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9112-21BB-4CC1-992C-88E3A35BBA45}" type="datetime1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27C2-DA10-4F0A-88FC-BAE11B115B2A}" type="datetime1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814C-9D67-4CB3-9DBF-DFD25F311E57}" type="datetime1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함초롬바탕" pitchFamily="18" charset="-127"/>
                <a:ea typeface="함초롬바탕" pitchFamily="18" charset="-127"/>
              </a:defRPr>
            </a:lvl1pPr>
          </a:lstStyle>
          <a:p>
            <a:fld id="{D88CE09D-1478-4091-90DC-9E86ED189CEF}" type="datetime1">
              <a:rPr lang="ko-KR" altLang="en-US" smtClean="0"/>
              <a:pPr/>
              <a:t>2013-09-26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함초롬바탕" pitchFamily="18" charset="-127"/>
                <a:ea typeface="함초롬바탕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함초롬바탕" pitchFamily="18" charset="-127"/>
                <a:ea typeface="함초롬바탕" pitchFamily="18" charset="-127"/>
              </a:defRPr>
            </a:lvl1pPr>
          </a:lstStyle>
          <a:p>
            <a:fld id="{EB0D115B-CF94-4ED8-87BE-35EC446665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함초롬바탕" pitchFamily="18" charset="-127"/>
          <a:ea typeface="함초롬바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함초롬바탕" pitchFamily="18" charset="-127"/>
          <a:ea typeface="함초롬바탕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함초롬바탕" pitchFamily="18" charset="-127"/>
          <a:ea typeface="함초롬바탕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함초롬바탕" pitchFamily="18" charset="-127"/>
          <a:ea typeface="함초롬바탕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함초롬바탕" pitchFamily="18" charset="-127"/>
          <a:ea typeface="함초롬바탕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함초롬바탕" pitchFamily="18" charset="-127"/>
          <a:ea typeface="함초롬바탕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2411760" y="6165304"/>
            <a:ext cx="4572000" cy="305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itchFamily="18" charset="-127"/>
                <a:ea typeface="함초롬바탕" pitchFamily="18" charset="-127"/>
              </a:rPr>
              <a:t>PAX I &amp; D </a:t>
            </a:r>
            <a:r>
              <a:rPr kumimoji="0" lang="en-US" altLang="ko-KR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itchFamily="18" charset="-127"/>
                <a:ea typeface="함초롬바탕" pitchFamily="18" charset="-127"/>
              </a:rPr>
              <a:t>Co.,</a:t>
            </a:r>
            <a:r>
              <a:rPr lang="en-US" altLang="ko-KR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itchFamily="18" charset="-127"/>
                <a:ea typeface="함초롬바탕" pitchFamily="18" charset="-127"/>
              </a:rPr>
              <a:t>Ltd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itchFamily="18" charset="-127"/>
                <a:ea typeface="함초롬바탕" pitchFamily="18" charset="-127"/>
              </a:rPr>
              <a:t> |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itchFamily="18" charset="-127"/>
                <a:ea typeface="함초롬바탕" pitchFamily="18" charset="-127"/>
              </a:rPr>
              <a:t>2013. 8(</a:t>
            </a:r>
            <a:r>
              <a:rPr lang="en-US" altLang="ko-K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itchFamily="18" charset="-127"/>
                <a:ea typeface="함초롬바탕" pitchFamily="18" charset="-127"/>
              </a:rPr>
              <a:t>ver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itchFamily="18" charset="-127"/>
                <a:ea typeface="함초롬바탕" pitchFamily="18" charset="-127"/>
              </a:rPr>
              <a:t>) </a:t>
            </a:r>
            <a:endParaRPr kumimoji="0"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13194" y="4885620"/>
            <a:ext cx="1029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</a:rPr>
              <a:t>(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</a:rPr>
              <a:t>기본계획서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</a:rPr>
              <a:t>)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34" y="2125305"/>
            <a:ext cx="8676456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유소년 체력개발을 위한 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IAAF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국제육상경기연맹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rPr>
              <a:t> Youth Project </a:t>
            </a:r>
          </a:p>
          <a:p>
            <a:pPr algn="ctr"/>
            <a:r>
              <a:rPr lang="en-US" altLang="ko-KR" sz="3600" b="1" spc="300" dirty="0" smtClean="0">
                <a:ln w="31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  <a:cs typeface="함초롬바탕" pitchFamily="18" charset="-127"/>
              </a:rPr>
              <a:t>2013  KAAF Kid</a:t>
            </a:r>
            <a:r>
              <a:rPr lang="en-US" altLang="ko-KR" sz="3600" b="1" kern="200" spc="-150" dirty="0" smtClean="0">
                <a:ln w="31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  <a:cs typeface="함초롬바탕" pitchFamily="18" charset="-127"/>
              </a:rPr>
              <a:t>s</a:t>
            </a:r>
            <a:r>
              <a:rPr lang="en-US" altLang="ko-KR" sz="3600" b="1" spc="300" dirty="0" smtClean="0">
                <a:ln w="31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  <a:cs typeface="함초롬바탕" pitchFamily="18" charset="-127"/>
              </a:rPr>
              <a:t> Run Challenge</a:t>
            </a:r>
            <a:endParaRPr lang="en-US" altLang="ko-KR" sz="3600" b="1" spc="300" dirty="0">
              <a:ln w="31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헤드라인M" pitchFamily="18" charset="-127"/>
              <a:ea typeface="HY헤드라인M" pitchFamily="18" charset="-127"/>
              <a:cs typeface="함초롬바탕" pitchFamily="18" charset="-127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" t="21177" r="8093"/>
          <a:stretch/>
        </p:blipFill>
        <p:spPr bwMode="auto">
          <a:xfrm>
            <a:off x="7189341" y="332656"/>
            <a:ext cx="1713649" cy="46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 descr="pax I&amp;d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856" y="6172040"/>
            <a:ext cx="592016" cy="398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13" t="14724" r="36996" b="58968"/>
          <a:stretch/>
        </p:blipFill>
        <p:spPr bwMode="auto">
          <a:xfrm flipH="1">
            <a:off x="2411760" y="1619673"/>
            <a:ext cx="216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그룹 50"/>
          <p:cNvGrpSpPr/>
          <p:nvPr/>
        </p:nvGrpSpPr>
        <p:grpSpPr>
          <a:xfrm>
            <a:off x="-5515" y="0"/>
            <a:ext cx="1553674" cy="6858000"/>
            <a:chOff x="-5515" y="0"/>
            <a:chExt cx="1553674" cy="6858000"/>
          </a:xfrm>
        </p:grpSpPr>
        <p:sp>
          <p:nvSpPr>
            <p:cNvPr id="52" name="직사각형 51"/>
            <p:cNvSpPr/>
            <p:nvPr/>
          </p:nvSpPr>
          <p:spPr>
            <a:xfrm>
              <a:off x="-5515" y="0"/>
              <a:ext cx="1553674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19000">
                  <a:schemeClr val="bg1"/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1781" y="4959098"/>
              <a:ext cx="138691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2013 KAAF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Kids Run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Challenge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10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-11030" y="934915"/>
            <a:ext cx="9155030" cy="72000"/>
            <a:chOff x="169498" y="393852"/>
            <a:chExt cx="9155030" cy="72000"/>
          </a:xfrm>
        </p:grpSpPr>
        <p:sp>
          <p:nvSpPr>
            <p:cNvPr id="7" name="직사각형 6"/>
            <p:cNvSpPr/>
            <p:nvPr/>
          </p:nvSpPr>
          <p:spPr>
            <a:xfrm>
              <a:off x="179512" y="393852"/>
              <a:ext cx="38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169498" y="429852"/>
              <a:ext cx="9155030" cy="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" name="직사각형 1024"/>
          <p:cNvSpPr/>
          <p:nvPr/>
        </p:nvSpPr>
        <p:spPr>
          <a:xfrm>
            <a:off x="5904148" y="1037122"/>
            <a:ext cx="667669" cy="15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1268413"/>
            <a:ext cx="171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Challenge </a:t>
            </a:r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구성</a:t>
            </a:r>
            <a:endParaRPr lang="en-US" altLang="ko-KR" sz="1400" b="1" dirty="0" smtClean="0">
              <a:solidFill>
                <a:schemeClr val="tx2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5718182"/>
            <a:ext cx="6554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*  IAAF </a:t>
            </a:r>
            <a:r>
              <a:rPr lang="en-US" altLang="ko-KR" sz="14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Kids’Athletics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kit</a:t>
            </a:r>
            <a:r>
              <a:rPr lang="ko-KR" altLang="en-US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활용한 경기장 구성</a:t>
            </a:r>
            <a:endParaRPr lang="en-US" alt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035" y="4149080"/>
            <a:ext cx="216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19955"/>
            <a:ext cx="216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0" t="64304" r="13322" b="6844"/>
          <a:stretch/>
        </p:blipFill>
        <p:spPr bwMode="auto">
          <a:xfrm>
            <a:off x="5283355" y="4149080"/>
            <a:ext cx="216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48" t="31789" r="54744" b="39359"/>
          <a:stretch/>
        </p:blipFill>
        <p:spPr bwMode="auto">
          <a:xfrm>
            <a:off x="6723515" y="2898169"/>
            <a:ext cx="216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4572000" y="2204864"/>
            <a:ext cx="684717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오른쪽 화살표 55"/>
          <p:cNvSpPr/>
          <p:nvPr/>
        </p:nvSpPr>
        <p:spPr>
          <a:xfrm flipH="1">
            <a:off x="4555274" y="4689080"/>
            <a:ext cx="684717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굽은 화살표 2"/>
          <p:cNvSpPr/>
          <p:nvPr/>
        </p:nvSpPr>
        <p:spPr>
          <a:xfrm rot="5400000">
            <a:off x="7641185" y="2240988"/>
            <a:ext cx="648312" cy="72008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굽은 화살표 56"/>
          <p:cNvSpPr/>
          <p:nvPr/>
        </p:nvSpPr>
        <p:spPr>
          <a:xfrm rot="10800000">
            <a:off x="7596096" y="4302060"/>
            <a:ext cx="648312" cy="72008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619672" y="1619955"/>
            <a:ext cx="575841" cy="14408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</a:t>
            </a:r>
          </a:p>
          <a:p>
            <a:pPr algn="ctr"/>
            <a:r>
              <a:rPr lang="en-US" altLang="ko-KR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</a:t>
            </a:r>
          </a:p>
          <a:p>
            <a:pPr algn="ctr"/>
            <a:r>
              <a:rPr lang="en-US" altLang="ko-KR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A</a:t>
            </a:r>
          </a:p>
          <a:p>
            <a:pPr algn="ctr"/>
            <a:r>
              <a:rPr lang="en-US" altLang="ko-KR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</a:t>
            </a:r>
          </a:p>
          <a:p>
            <a:pPr algn="ctr"/>
            <a:r>
              <a:rPr lang="en-US" altLang="ko-KR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</a:t>
            </a:r>
            <a:endParaRPr lang="ko-KR" altLang="en-US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1619672" y="4005064"/>
            <a:ext cx="575841" cy="14408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F</a:t>
            </a:r>
          </a:p>
          <a:p>
            <a:pPr algn="ctr"/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</a:t>
            </a:r>
          </a:p>
          <a:p>
            <a:pPr algn="ctr"/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N</a:t>
            </a:r>
          </a:p>
          <a:p>
            <a:pPr algn="ctr"/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</a:t>
            </a:r>
          </a:p>
          <a:p>
            <a:pPr algn="ctr"/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</a:t>
            </a:r>
          </a:p>
          <a:p>
            <a:pPr algn="ctr"/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270892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구르기</a:t>
            </a:r>
            <a:r>
              <a:rPr lang="en-US" altLang="ko-KR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</a:t>
            </a:r>
            <a:r>
              <a:rPr lang="ko-KR" altLang="en-US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</a:t>
            </a:r>
            <a:endParaRPr lang="ko-KR" altLang="en-US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89768" y="2708920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크로스 홉</a:t>
            </a:r>
            <a:endParaRPr lang="ko-KR" altLang="en-US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0783" y="3257474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지그재그</a:t>
            </a:r>
            <a:r>
              <a:rPr lang="ko-KR" altLang="en-US" sz="12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런</a:t>
            </a:r>
            <a:endParaRPr lang="ko-KR" altLang="en-US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92080" y="5210943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허들</a:t>
            </a:r>
            <a:r>
              <a:rPr lang="en-US" altLang="ko-KR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(6</a:t>
            </a:r>
            <a:r>
              <a:rPr lang="ko-KR" altLang="en-US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개</a:t>
            </a:r>
            <a:r>
              <a:rPr lang="en-US" altLang="ko-KR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11760" y="5210943"/>
            <a:ext cx="1476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던지기</a:t>
            </a:r>
            <a:r>
              <a:rPr lang="en-US" altLang="ko-KR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12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타켓맞추기</a:t>
            </a:r>
            <a:r>
              <a:rPr lang="en-US" altLang="ko-KR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4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/>
          <p:cNvGrpSpPr/>
          <p:nvPr/>
        </p:nvGrpSpPr>
        <p:grpSpPr>
          <a:xfrm>
            <a:off x="-5515" y="0"/>
            <a:ext cx="1553674" cy="6858000"/>
            <a:chOff x="-5515" y="0"/>
            <a:chExt cx="1553674" cy="6858000"/>
          </a:xfrm>
        </p:grpSpPr>
        <p:sp>
          <p:nvSpPr>
            <p:cNvPr id="52" name="직사각형 51"/>
            <p:cNvSpPr/>
            <p:nvPr/>
          </p:nvSpPr>
          <p:spPr>
            <a:xfrm>
              <a:off x="-5515" y="0"/>
              <a:ext cx="1553674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19000">
                  <a:schemeClr val="bg1"/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1781" y="4959098"/>
              <a:ext cx="138691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2013 KAAF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Kids Run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Challenge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11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-11030" y="934915"/>
            <a:ext cx="9155030" cy="72000"/>
            <a:chOff x="169498" y="393852"/>
            <a:chExt cx="9155030" cy="72000"/>
          </a:xfrm>
        </p:grpSpPr>
        <p:sp>
          <p:nvSpPr>
            <p:cNvPr id="7" name="직사각형 6"/>
            <p:cNvSpPr/>
            <p:nvPr/>
          </p:nvSpPr>
          <p:spPr>
            <a:xfrm>
              <a:off x="179512" y="393852"/>
              <a:ext cx="38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169498" y="429852"/>
              <a:ext cx="9155030" cy="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" name="직사각형 1024"/>
          <p:cNvSpPr/>
          <p:nvPr/>
        </p:nvSpPr>
        <p:spPr>
          <a:xfrm>
            <a:off x="5904148" y="1037122"/>
            <a:ext cx="667669" cy="15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1268413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체험 </a:t>
            </a:r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Zone</a:t>
            </a:r>
          </a:p>
          <a:p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</a:t>
            </a:r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구성</a:t>
            </a:r>
            <a:endParaRPr lang="en-US" altLang="ko-KR" sz="1400" b="1" dirty="0" smtClean="0">
              <a:solidFill>
                <a:schemeClr val="tx2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1554" y="1419842"/>
            <a:ext cx="216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7534" y="1456709"/>
            <a:ext cx="216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296"/>
            <a:ext cx="216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469" y="4293296"/>
            <a:ext cx="216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515" y="1456709"/>
            <a:ext cx="216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275" y="4293296"/>
            <a:ext cx="216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15602" y="3224009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줄넘기</a:t>
            </a:r>
            <a:endParaRPr lang="ko-KR" altLang="en-US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15001" y="6101934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유소년 투창</a:t>
            </a:r>
            <a:endParaRPr lang="ko-KR" altLang="en-US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89780" y="3224009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크로스 홉</a:t>
            </a:r>
            <a:endParaRPr lang="ko-KR" altLang="en-US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54720" y="3224009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사다리 달리기</a:t>
            </a:r>
            <a:endParaRPr lang="ko-KR" altLang="en-US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80332" y="6101934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메신볼</a:t>
            </a:r>
            <a:r>
              <a:rPr lang="ko-KR" altLang="en-US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뒤로 던지기</a:t>
            </a:r>
            <a:endParaRPr lang="ko-KR" altLang="en-US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43448" y="6101934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무릎 </a:t>
            </a:r>
            <a:r>
              <a:rPr lang="ko-KR" altLang="en-US" sz="12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굽힌상태로</a:t>
            </a:r>
            <a:r>
              <a:rPr lang="ko-KR" altLang="en-US" sz="12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던지기</a:t>
            </a:r>
            <a:endParaRPr lang="ko-KR" altLang="en-US" sz="12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513" y="6381328"/>
            <a:ext cx="39661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* </a:t>
            </a:r>
            <a:r>
              <a:rPr lang="ko-KR" altLang="en-US" sz="1100" dirty="0" err="1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체험존</a:t>
            </a:r>
            <a:r>
              <a:rPr lang="ko-KR" altLang="en-US" sz="1100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구성은 현장 진행상황에 따라 변동 될 수 있습니다</a:t>
            </a:r>
            <a:r>
              <a:rPr lang="en-US" altLang="ko-KR" sz="1100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1100" dirty="0">
              <a:solidFill>
                <a:srgbClr val="FF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3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-5515" y="0"/>
            <a:ext cx="1553674" cy="6858000"/>
            <a:chOff x="-5515" y="0"/>
            <a:chExt cx="1553674" cy="6858000"/>
          </a:xfrm>
        </p:grpSpPr>
        <p:sp>
          <p:nvSpPr>
            <p:cNvPr id="15" name="직사각형 14"/>
            <p:cNvSpPr/>
            <p:nvPr/>
          </p:nvSpPr>
          <p:spPr>
            <a:xfrm>
              <a:off x="-5515" y="0"/>
              <a:ext cx="1553674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19000">
                  <a:schemeClr val="bg1"/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1781" y="4959098"/>
              <a:ext cx="138691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2013 KAAF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Kids Run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Challenge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12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-11030" y="934915"/>
            <a:ext cx="9155030" cy="72000"/>
            <a:chOff x="169498" y="393852"/>
            <a:chExt cx="9155030" cy="72000"/>
          </a:xfrm>
        </p:grpSpPr>
        <p:sp>
          <p:nvSpPr>
            <p:cNvPr id="7" name="직사각형 6"/>
            <p:cNvSpPr/>
            <p:nvPr/>
          </p:nvSpPr>
          <p:spPr>
            <a:xfrm>
              <a:off x="179512" y="393852"/>
              <a:ext cx="38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169498" y="429852"/>
              <a:ext cx="9155030" cy="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" name="직사각형 1024"/>
          <p:cNvSpPr/>
          <p:nvPr/>
        </p:nvSpPr>
        <p:spPr>
          <a:xfrm>
            <a:off x="5904148" y="1037122"/>
            <a:ext cx="667669" cy="15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5576" y="18864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6.</a:t>
            </a:r>
            <a:endParaRPr lang="ko-KR" altLang="en-US" sz="36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907703" y="1526169"/>
            <a:ext cx="6500497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가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)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Kids Run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Challenge </a:t>
            </a:r>
          </a:p>
          <a:p>
            <a:pPr lvl="0">
              <a:lnSpc>
                <a:spcPct val="150000"/>
              </a:lnSpc>
            </a:pP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■ 종합장애물 경기 </a:t>
            </a:r>
            <a:endParaRPr lang="en-US" altLang="ko-KR" sz="1400" b="1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 -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종목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: 60m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장애물 경기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-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구분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: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성별구분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: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남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,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여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           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연령구분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: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유치부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(6,7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세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) /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초등부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(1,2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학년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/ 3,4</a:t>
            </a:r>
            <a:r>
              <a:rPr lang="ko-KR" altLang="en-US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학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년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/ 5,6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학년부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           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특별경기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: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부모님 경기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/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가족 릴레이 등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</a:t>
            </a:r>
          </a:p>
          <a:p>
            <a:pPr lvl="0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-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진행 </a:t>
            </a:r>
            <a:endParaRPr lang="en-US" altLang="ko-KR" sz="1400" b="1" dirty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   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① 참가접수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: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성별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,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나이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,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주소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,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연락처</a:t>
            </a:r>
            <a:endParaRPr lang="en-US" altLang="ko-KR" sz="1400" b="1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       -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참가접수자 코스연습 및 지도 </a:t>
            </a:r>
            <a:endParaRPr lang="en-US" altLang="ko-KR" sz="1400" b="1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  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② 성별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,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연령별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접수자 순서에 따라 경기진행</a:t>
            </a:r>
            <a:endParaRPr lang="en-US" altLang="ko-KR" sz="1400" b="1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       -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경기 전 진행요원의 시범 및 지도</a:t>
            </a:r>
            <a:endParaRPr lang="en-US" altLang="ko-KR" sz="1400" b="1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  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③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경기 진행 후 참가자가 경기 후 음료제공 및 수기 기록카드 배부</a:t>
            </a:r>
            <a:endParaRPr lang="en-US" altLang="ko-KR" sz="1400" b="1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  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④ 기록카드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지참자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운영본부에서 공인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기록증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교부</a:t>
            </a:r>
            <a:endParaRPr lang="en-US" altLang="ko-KR" sz="1400" b="1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  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⑤ 성별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,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연령별 당일 최고기록자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시상품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증정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(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운동화 제공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-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아식스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협찬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     </a:t>
            </a:r>
          </a:p>
          <a:p>
            <a:pPr lvl="0">
              <a:lnSpc>
                <a:spcPct val="150000"/>
              </a:lnSpc>
            </a:pPr>
            <a:r>
              <a:rPr lang="en-US" altLang="ko-KR" sz="1400" b="1" dirty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     </a:t>
            </a:r>
            <a:endParaRPr lang="en-US" altLang="ko-KR" sz="1400" b="1" dirty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48159" y="360000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프로그램 진행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6" y="1268413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진행 방법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-5515" y="0"/>
            <a:ext cx="1553674" cy="6858000"/>
            <a:chOff x="-5515" y="0"/>
            <a:chExt cx="1553674" cy="6858000"/>
          </a:xfrm>
        </p:grpSpPr>
        <p:sp>
          <p:nvSpPr>
            <p:cNvPr id="15" name="직사각형 14"/>
            <p:cNvSpPr/>
            <p:nvPr/>
          </p:nvSpPr>
          <p:spPr>
            <a:xfrm>
              <a:off x="-5515" y="0"/>
              <a:ext cx="1553674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19000">
                  <a:schemeClr val="bg1"/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1781" y="4959098"/>
              <a:ext cx="138691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2013 KAAF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Kids Run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Challenge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13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-11030" y="934915"/>
            <a:ext cx="9155030" cy="72000"/>
            <a:chOff x="169498" y="393852"/>
            <a:chExt cx="9155030" cy="72000"/>
          </a:xfrm>
        </p:grpSpPr>
        <p:sp>
          <p:nvSpPr>
            <p:cNvPr id="7" name="직사각형 6"/>
            <p:cNvSpPr/>
            <p:nvPr/>
          </p:nvSpPr>
          <p:spPr>
            <a:xfrm>
              <a:off x="179512" y="393852"/>
              <a:ext cx="38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169498" y="429852"/>
              <a:ext cx="9155030" cy="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" name="직사각형 1024"/>
          <p:cNvSpPr/>
          <p:nvPr/>
        </p:nvSpPr>
        <p:spPr>
          <a:xfrm>
            <a:off x="5904148" y="1037122"/>
            <a:ext cx="667669" cy="15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6" y="1268413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 </a:t>
            </a:r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진행 계획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907703" y="1526169"/>
            <a:ext cx="193033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가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)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프로그램 시간계획</a:t>
            </a:r>
            <a:endParaRPr lang="en-US" altLang="ko-KR" sz="1400" b="1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9165083"/>
              </p:ext>
            </p:extLst>
          </p:nvPr>
        </p:nvGraphicFramePr>
        <p:xfrm>
          <a:off x="1924985" y="1943727"/>
          <a:ext cx="7039503" cy="4736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839"/>
                <a:gridCol w="1512168"/>
                <a:gridCol w="720080"/>
                <a:gridCol w="2993329"/>
                <a:gridCol w="751087"/>
              </a:tblGrid>
              <a:tr h="4897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시간</a:t>
                      </a:r>
                      <a:endParaRPr lang="ko-KR" altLang="en-US" sz="14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항목</a:t>
                      </a:r>
                      <a:endParaRPr lang="ko-KR" altLang="en-US" sz="14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소요</a:t>
                      </a:r>
                      <a:endParaRPr lang="en-US" altLang="ko-KR" sz="1400" dirty="0" smtClean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시간</a:t>
                      </a:r>
                      <a:endParaRPr lang="ko-KR" altLang="en-US" sz="14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내용</a:t>
                      </a:r>
                      <a:endParaRPr lang="ko-KR" altLang="en-US" sz="14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비고</a:t>
                      </a:r>
                      <a:endParaRPr lang="ko-KR" altLang="en-US" sz="14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</a:tr>
              <a:tr h="4897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12:00~14:00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이벤트 준비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120`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행사장 </a:t>
                      </a:r>
                      <a:r>
                        <a:rPr lang="ko-KR" altLang="en-US" sz="120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세팅</a:t>
                      </a:r>
                      <a:endParaRPr lang="en-US" altLang="ko-KR" sz="1200" dirty="0" smtClean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indent="0" algn="l" latinLnBrk="1">
                        <a:buFont typeface="Arial" pitchFamily="34" charset="0"/>
                        <a:buNone/>
                      </a:pP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   (</a:t>
                      </a: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운영본부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,</a:t>
                      </a:r>
                      <a:r>
                        <a:rPr lang="en-US" altLang="ko-KR" sz="1200" baseline="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 Kit </a:t>
                      </a:r>
                      <a:r>
                        <a:rPr lang="ko-KR" altLang="en-US" sz="1200" baseline="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세팅</a:t>
                      </a:r>
                      <a:r>
                        <a:rPr lang="en-US" altLang="ko-KR" sz="1200" baseline="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200" baseline="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체험존</a:t>
                      </a:r>
                      <a:r>
                        <a:rPr lang="ko-KR" altLang="en-US" sz="1200" baseline="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200" baseline="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세팅</a:t>
                      </a:r>
                      <a:r>
                        <a:rPr lang="en-US" altLang="ko-KR" sz="1200" baseline="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200" baseline="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행사 음향 </a:t>
                      </a:r>
                      <a:r>
                        <a:rPr lang="ko-KR" altLang="en-US" sz="1200" baseline="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세팅</a:t>
                      </a:r>
                      <a:r>
                        <a:rPr lang="en-US" altLang="ko-KR" sz="1200" baseline="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충전용 간이 음향</a:t>
                      </a:r>
                      <a:r>
                        <a:rPr lang="en-US" altLang="ko-KR" sz="1200" baseline="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)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</a:tr>
              <a:tr h="362311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14:00~16:00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체험존</a:t>
                      </a: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 운영 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상시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)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120`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IAAF </a:t>
                      </a:r>
                      <a:r>
                        <a:rPr lang="en-US" altLang="ko-KR" sz="120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Kids’Athletics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 kit </a:t>
                      </a: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체험 존 운영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</a:tr>
              <a:tr h="3623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사전 등록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10`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참가자 사전 등록 및 안내</a:t>
                      </a:r>
                      <a:endParaRPr lang="en-US" altLang="ko-KR" sz="1200" dirty="0" smtClean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운영본부에서 상시 접수 등록</a:t>
                      </a:r>
                      <a:endParaRPr lang="en-US" altLang="ko-KR" sz="1200" dirty="0" smtClean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네슬레</a:t>
                      </a:r>
                      <a:endParaRPr lang="en-US" altLang="ko-KR" sz="1200" dirty="0" smtClean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음료</a:t>
                      </a:r>
                      <a:endParaRPr lang="en-US" altLang="ko-KR" sz="1200" dirty="0" smtClean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제공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</a:tr>
              <a:tr h="3623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유치부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20`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유치부</a:t>
                      </a: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Challenge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</a:tr>
              <a:tr h="3623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초등 </a:t>
                      </a:r>
                      <a:r>
                        <a:rPr lang="ko-KR" altLang="en-US" sz="120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저학년부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20`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초등 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1~2</a:t>
                      </a: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학년 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Challenge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</a:tr>
              <a:tr h="3623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특별</a:t>
                      </a:r>
                      <a:r>
                        <a:rPr lang="en-US" altLang="ko-KR" sz="1200" baseline="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이벤트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20`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참가자 어머니 참가 특별 이벤트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</a:tr>
              <a:tr h="3623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초등 </a:t>
                      </a:r>
                      <a:r>
                        <a:rPr lang="ko-KR" altLang="en-US" sz="120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중학년부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20`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초등 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3~4</a:t>
                      </a: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학년 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Challenge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</a:tr>
              <a:tr h="3623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초등 </a:t>
                      </a:r>
                      <a:r>
                        <a:rPr lang="ko-KR" altLang="en-US" sz="120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고학년부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20`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초등 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5~6</a:t>
                      </a: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학년 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Challenge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</a:tr>
              <a:tr h="36231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시상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10`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부문별 최고 기록자 시상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200" dirty="0" err="1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아식스</a:t>
                      </a: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 운동화</a:t>
                      </a:r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)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</a:tr>
              <a:tr h="4897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16:00~17:00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정리정돈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행사장 정리 정돈 및 철수</a:t>
                      </a:r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5736" y="6525344"/>
            <a:ext cx="33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※ 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진행 여건상 프로그램은 변동 될 수 있습니다</a:t>
            </a:r>
            <a:endParaRPr lang="ko-KR" altLang="en-US" sz="1200" dirty="0">
              <a:solidFill>
                <a:srgbClr val="FF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0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-5515" y="0"/>
            <a:ext cx="1553674" cy="6858000"/>
            <a:chOff x="-5515" y="0"/>
            <a:chExt cx="1553674" cy="6858000"/>
          </a:xfrm>
        </p:grpSpPr>
        <p:sp>
          <p:nvSpPr>
            <p:cNvPr id="15" name="직사각형 14"/>
            <p:cNvSpPr/>
            <p:nvPr/>
          </p:nvSpPr>
          <p:spPr>
            <a:xfrm>
              <a:off x="-5515" y="0"/>
              <a:ext cx="1553674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19000">
                  <a:schemeClr val="bg1"/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1781" y="4959098"/>
              <a:ext cx="138691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2013 KAAF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Kids Run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Challenge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14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-11030" y="934915"/>
            <a:ext cx="9155030" cy="72000"/>
            <a:chOff x="169498" y="393852"/>
            <a:chExt cx="9155030" cy="72000"/>
          </a:xfrm>
        </p:grpSpPr>
        <p:sp>
          <p:nvSpPr>
            <p:cNvPr id="7" name="직사각형 6"/>
            <p:cNvSpPr/>
            <p:nvPr/>
          </p:nvSpPr>
          <p:spPr>
            <a:xfrm>
              <a:off x="179512" y="393852"/>
              <a:ext cx="38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169498" y="429852"/>
              <a:ext cx="9155030" cy="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" name="직사각형 1024"/>
          <p:cNvSpPr/>
          <p:nvPr/>
        </p:nvSpPr>
        <p:spPr>
          <a:xfrm>
            <a:off x="5904148" y="1037122"/>
            <a:ext cx="667669" cy="15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6" y="1268413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 </a:t>
            </a:r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진행 계획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07703" y="1526169"/>
            <a:ext cx="15808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나</a:t>
            </a:r>
            <a:r>
              <a:rPr lang="en-US" altLang="ko-KR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) </a:t>
            </a:r>
            <a:r>
              <a:rPr lang="ko-KR" altLang="en-US" sz="1400" b="1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</a:rPr>
              <a:t>진행 매트릭스</a:t>
            </a:r>
            <a:endParaRPr lang="en-US" altLang="ko-KR" sz="1400" b="1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194575" y="2123978"/>
            <a:ext cx="1655471" cy="15841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53272" y="2195986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사전 등록</a:t>
            </a:r>
            <a:endParaRPr lang="en-US" altLang="ko-KR" sz="1400" dirty="0" smtClean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4850" y="2628034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연령대별 사전 등록 실시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등록은 상시 운영하며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현장에서 즉석 등록 가능</a:t>
            </a:r>
            <a:endParaRPr lang="ko-KR" altLang="en-US" sz="120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929770" y="2628034"/>
            <a:ext cx="416392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498831" y="2123978"/>
            <a:ext cx="1655471" cy="31817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809439" y="219598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Kids Run</a:t>
            </a:r>
          </a:p>
          <a:p>
            <a:pPr algn="ctr"/>
            <a:r>
              <a:rPr lang="en-US" altLang="ko-KR" sz="1400" dirty="0" smtClean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Challenge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9144" y="2628034"/>
            <a:ext cx="177484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연령대별 등록된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참가자 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Challenge 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실시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각 연령대별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기록을 체크하여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최고 기록자 확인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모든 참가자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네슬레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음료제</a:t>
            </a:r>
            <a:r>
              <a:rPr lang="ko-KR" altLang="en-US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공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endParaRPr lang="en-US" altLang="ko-KR" sz="120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유치부</a:t>
            </a:r>
            <a:endParaRPr lang="en-US" altLang="ko-KR" sz="120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초등 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1, 2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학년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초등 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3, 4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학년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초등 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5, 6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학년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특별이벤트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어머니경기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</a:p>
        </p:txBody>
      </p:sp>
      <p:sp>
        <p:nvSpPr>
          <p:cNvPr id="21" name="오른쪽 화살표 20"/>
          <p:cNvSpPr/>
          <p:nvPr/>
        </p:nvSpPr>
        <p:spPr>
          <a:xfrm>
            <a:off x="6295354" y="2685071"/>
            <a:ext cx="416392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6987852" y="2123978"/>
            <a:ext cx="1655471" cy="15841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096484" y="2195986"/>
            <a:ext cx="1438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Challenge </a:t>
            </a:r>
            <a:r>
              <a:rPr lang="ko-KR" altLang="en-US" sz="1400" dirty="0" smtClean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시상</a:t>
            </a:r>
            <a:endParaRPr lang="en-US" altLang="ko-KR" sz="1400" dirty="0" smtClean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46787" y="2628034"/>
            <a:ext cx="1537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연령대별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최고 기록자에게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아식스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운동화 증정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시상 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족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추첨 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족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endParaRPr lang="ko-KR" altLang="en-US" sz="120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194575" y="4284218"/>
            <a:ext cx="1655471" cy="15841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523620" y="4356226"/>
            <a:ext cx="99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Kit </a:t>
            </a:r>
            <a:r>
              <a:rPr lang="ko-KR" altLang="en-US" sz="1400" dirty="0" err="1" smtClean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체험존</a:t>
            </a:r>
            <a:endParaRPr lang="en-US" altLang="ko-KR" sz="1400" dirty="0" smtClean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6599" y="4788274"/>
            <a:ext cx="1231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4~6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가지 구성의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Kits </a:t>
            </a:r>
            <a:r>
              <a:rPr lang="ko-KR" altLang="en-US" sz="12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체험존을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등록없이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자유롭게 이용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3933092" y="2664038"/>
            <a:ext cx="416392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 rot="5400000">
            <a:off x="2806754" y="3751986"/>
            <a:ext cx="416392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600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63887" y="1916113"/>
            <a:ext cx="2808000" cy="2941647"/>
          </a:xfrm>
          <a:prstGeom prst="roundRect">
            <a:avLst>
              <a:gd name="adj" fmla="val 5829"/>
            </a:avLst>
          </a:prstGeom>
          <a:solidFill>
            <a:schemeClr val="tx1">
              <a:lumMod val="50000"/>
              <a:lumOff val="50000"/>
              <a:alpha val="60000"/>
            </a:schemeClr>
          </a:solidFill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ko-KR" altLang="en-US" sz="16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행사개요</a:t>
            </a:r>
            <a:endParaRPr lang="en-US" altLang="ko-KR" sz="1600" b="1" dirty="0" smtClean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ko-KR" altLang="en-US" sz="16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기획의도</a:t>
            </a:r>
            <a:endParaRPr lang="en-US" altLang="ko-KR" sz="1600" b="1" dirty="0" smtClean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ko-KR" altLang="en-US" sz="16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행사목적</a:t>
            </a:r>
            <a:endParaRPr lang="en-US" altLang="ko-KR" sz="1600" b="1" dirty="0" smtClean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ko-KR" altLang="en-US" sz="16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행사내용</a:t>
            </a:r>
            <a:endParaRPr lang="en-US" altLang="ko-KR" sz="1600" b="1" dirty="0" smtClean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ko-KR" altLang="en-US" sz="16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행사장 구성</a:t>
            </a:r>
            <a:endParaRPr lang="en-US" altLang="ko-KR" sz="1600" b="1" dirty="0" smtClean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ko-KR" altLang="en-US" sz="16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프로그램</a:t>
            </a:r>
            <a:endParaRPr lang="ko-KR" altLang="en-US" sz="12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0"/>
            <a:ext cx="230403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00063" y="12329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Tunga" pitchFamily="2"/>
              </a:rPr>
              <a:t>Contents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함초롬바탕" pitchFamily="18" charset="-127"/>
              <a:ea typeface="함초롬바탕" pitchFamily="18" charset="-127"/>
              <a:cs typeface="Tunga" pitchFamily="2"/>
            </a:endParaRPr>
          </a:p>
        </p:txBody>
      </p:sp>
      <p:pic>
        <p:nvPicPr>
          <p:cNvPr id="1026" name="Picture 2" descr="IAAF logo (IAAF.org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68" t="9653" r="7785" b="21565"/>
          <a:stretch/>
        </p:blipFill>
        <p:spPr bwMode="auto">
          <a:xfrm>
            <a:off x="982807" y="2717119"/>
            <a:ext cx="1651182" cy="93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" t="21177" r="8093"/>
          <a:stretch/>
        </p:blipFill>
        <p:spPr bwMode="auto">
          <a:xfrm>
            <a:off x="900063" y="4077072"/>
            <a:ext cx="1968742" cy="52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40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-5515" y="0"/>
            <a:ext cx="1553674" cy="6858000"/>
            <a:chOff x="-5515" y="0"/>
            <a:chExt cx="1553674" cy="6858000"/>
          </a:xfrm>
        </p:grpSpPr>
        <p:sp>
          <p:nvSpPr>
            <p:cNvPr id="2" name="직사각형 1"/>
            <p:cNvSpPr/>
            <p:nvPr/>
          </p:nvSpPr>
          <p:spPr>
            <a:xfrm>
              <a:off x="-5515" y="0"/>
              <a:ext cx="1553674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19000">
                  <a:schemeClr val="bg1"/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1781" y="4959098"/>
              <a:ext cx="138691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2013 KAAF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Kids Run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Challenge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-1016" y="934915"/>
            <a:ext cx="3852000" cy="7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8864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1.</a:t>
            </a:r>
            <a:endParaRPr lang="ko-KR" altLang="en-US" sz="36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48159" y="360000"/>
            <a:ext cx="117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행사개요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" t="21177" r="8093"/>
          <a:stretch/>
        </p:blipFill>
        <p:spPr bwMode="auto">
          <a:xfrm>
            <a:off x="7548487" y="473177"/>
            <a:ext cx="1344688" cy="3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직선 연결선 32"/>
          <p:cNvCxnSpPr/>
          <p:nvPr/>
        </p:nvCxnSpPr>
        <p:spPr>
          <a:xfrm>
            <a:off x="-5515" y="980728"/>
            <a:ext cx="9149515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/>
        </p:nvGrpSpPr>
        <p:grpSpPr>
          <a:xfrm>
            <a:off x="1908175" y="1361788"/>
            <a:ext cx="4742963" cy="346128"/>
            <a:chOff x="1908175" y="1361788"/>
            <a:chExt cx="4742963" cy="346128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1908175" y="1361788"/>
              <a:ext cx="1223665" cy="346128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바탕" pitchFamily="18" charset="-127"/>
                  <a:ea typeface="함초롬바탕" pitchFamily="18" charset="-127"/>
                </a:rPr>
                <a:t>행 사 명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3380371" y="1380964"/>
              <a:ext cx="32707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 indent="-180000">
                <a:buFont typeface="Wingdings" pitchFamily="2" charset="2"/>
                <a:buChar char="§"/>
              </a:pP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2013 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KAAF  “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Kids Run” 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Challenge</a:t>
              </a:r>
            </a:p>
          </p:txBody>
        </p:sp>
        <p:cxnSp>
          <p:nvCxnSpPr>
            <p:cNvPr id="36" name="직선 연결선 35"/>
            <p:cNvCxnSpPr>
              <a:stCxn id="35" idx="3"/>
              <a:endCxn id="38" idx="1"/>
            </p:cNvCxnSpPr>
            <p:nvPr/>
          </p:nvCxnSpPr>
          <p:spPr>
            <a:xfrm>
              <a:off x="3131840" y="1534852"/>
              <a:ext cx="248531" cy="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3383888" y="1426020"/>
              <a:ext cx="0" cy="26134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>
            <a:off x="1908175" y="1954849"/>
            <a:ext cx="7159000" cy="346128"/>
            <a:chOff x="1908175" y="1948592"/>
            <a:chExt cx="7159000" cy="34612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1908175" y="1948592"/>
              <a:ext cx="1223665" cy="346128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바탕" pitchFamily="18" charset="-127"/>
                  <a:ea typeface="함초롬바탕" pitchFamily="18" charset="-127"/>
                </a:rPr>
                <a:t>행사일정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27" name="직선 연결선 26"/>
            <p:cNvCxnSpPr>
              <a:stCxn id="18" idx="3"/>
              <a:endCxn id="40" idx="1"/>
            </p:cNvCxnSpPr>
            <p:nvPr/>
          </p:nvCxnSpPr>
          <p:spPr>
            <a:xfrm>
              <a:off x="3131840" y="2121656"/>
              <a:ext cx="252048" cy="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3381484" y="1988840"/>
              <a:ext cx="0" cy="26134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직사각형 39"/>
            <p:cNvSpPr/>
            <p:nvPr/>
          </p:nvSpPr>
          <p:spPr>
            <a:xfrm>
              <a:off x="3383888" y="1967768"/>
              <a:ext cx="56832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 indent="-180000">
                <a:buFont typeface="Wingdings" pitchFamily="2" charset="2"/>
                <a:buChar char="§"/>
              </a:pP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2013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년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9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월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28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일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(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토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) ~ 11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월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23(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토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) 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매주 토요일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14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시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~16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시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/ 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총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9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회</a:t>
              </a:r>
              <a:endParaRPr lang="en-US" altLang="ko-KR" sz="1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1907704" y="2465713"/>
            <a:ext cx="5602484" cy="523220"/>
            <a:chOff x="1908175" y="1866395"/>
            <a:chExt cx="5602484" cy="523220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1908175" y="1948592"/>
              <a:ext cx="1223665" cy="346128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바탕" pitchFamily="18" charset="-127"/>
                  <a:ea typeface="함초롬바탕" pitchFamily="18" charset="-127"/>
                </a:rPr>
                <a:t>행사장소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48" name="직선 연결선 47"/>
            <p:cNvCxnSpPr>
              <a:stCxn id="47" idx="3"/>
              <a:endCxn id="50" idx="1"/>
            </p:cNvCxnSpPr>
            <p:nvPr/>
          </p:nvCxnSpPr>
          <p:spPr>
            <a:xfrm>
              <a:off x="3131840" y="2121656"/>
              <a:ext cx="252048" cy="634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3381484" y="1988840"/>
              <a:ext cx="0" cy="26134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직사각형 49"/>
            <p:cNvSpPr/>
            <p:nvPr/>
          </p:nvSpPr>
          <p:spPr>
            <a:xfrm>
              <a:off x="3383888" y="1866395"/>
              <a:ext cx="41267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 indent="-180000">
                <a:buFont typeface="Wingdings" pitchFamily="2" charset="2"/>
                <a:buChar char="§"/>
              </a:pP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서울 </a:t>
              </a:r>
              <a:r>
                <a:rPr lang="ko-KR" altLang="en-US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한강 </a:t>
              </a:r>
              <a:r>
                <a:rPr lang="ko-KR" altLang="en-US" sz="1400" b="1" dirty="0" err="1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둔치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(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잠실지구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9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월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28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일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~ 10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월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26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일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)</a:t>
              </a:r>
            </a:p>
            <a:p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                      (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잠원지구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11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월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일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~ 11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월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23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일</a:t>
              </a:r>
              <a:r>
                <a:rPr lang="en-US" altLang="ko-KR" sz="1400" b="1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)</a:t>
              </a:r>
              <a:endParaRPr lang="ko-KR" altLang="en-US" sz="1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1907704" y="3140971"/>
            <a:ext cx="6665275" cy="600164"/>
            <a:chOff x="1908175" y="1872611"/>
            <a:chExt cx="6665275" cy="600164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1908175" y="1999629"/>
              <a:ext cx="1223665" cy="346128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바탕" pitchFamily="18" charset="-127"/>
                  <a:ea typeface="함초롬바탕" pitchFamily="18" charset="-127"/>
                </a:rPr>
                <a:t>행사내용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53" name="직선 연결선 52"/>
            <p:cNvCxnSpPr>
              <a:stCxn id="52" idx="3"/>
              <a:endCxn id="55" idx="1"/>
            </p:cNvCxnSpPr>
            <p:nvPr/>
          </p:nvCxnSpPr>
          <p:spPr>
            <a:xfrm>
              <a:off x="3131840" y="2172693"/>
              <a:ext cx="252048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>
              <a:off x="3381484" y="1981380"/>
              <a:ext cx="0" cy="38262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직사각형 54"/>
            <p:cNvSpPr/>
            <p:nvPr/>
          </p:nvSpPr>
          <p:spPr>
            <a:xfrm>
              <a:off x="3383888" y="1872611"/>
              <a:ext cx="5189562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 indent="-18000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트랙경기 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– </a:t>
              </a:r>
              <a:r>
                <a:rPr lang="ko-KR" altLang="en-US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장애물 트랙경기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(</a:t>
              </a:r>
              <a:r>
                <a:rPr lang="ko-KR" altLang="en-US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내용 협의 후 결정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)</a:t>
              </a:r>
            </a:p>
            <a:p>
              <a:pPr marL="72000" indent="-18000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필드체험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– </a:t>
              </a:r>
              <a:r>
                <a:rPr lang="ko-KR" altLang="en-US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던지기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400" b="1" dirty="0" err="1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삼단뛰기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던지기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(</a:t>
              </a:r>
              <a:r>
                <a:rPr lang="ko-KR" altLang="en-US" sz="1400" b="1" dirty="0" err="1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타겟</a:t>
              </a:r>
              <a:r>
                <a:rPr lang="ko-KR" altLang="en-US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맞추기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), </a:t>
              </a:r>
              <a:r>
                <a:rPr lang="ko-KR" altLang="en-US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줄넘기 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등</a:t>
              </a:r>
              <a:endParaRPr lang="ko-KR" altLang="en-US" sz="1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1907704" y="3988068"/>
            <a:ext cx="5071890" cy="600164"/>
            <a:chOff x="1908175" y="1872611"/>
            <a:chExt cx="5071890" cy="600164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1908175" y="1999629"/>
              <a:ext cx="1223665" cy="346128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바탕" pitchFamily="18" charset="-127"/>
                  <a:ea typeface="함초롬바탕" pitchFamily="18" charset="-127"/>
                </a:rPr>
                <a:t>참가대상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62" name="직선 연결선 61"/>
            <p:cNvCxnSpPr>
              <a:stCxn id="61" idx="3"/>
              <a:endCxn id="64" idx="1"/>
            </p:cNvCxnSpPr>
            <p:nvPr/>
          </p:nvCxnSpPr>
          <p:spPr>
            <a:xfrm>
              <a:off x="3131840" y="2172693"/>
              <a:ext cx="252048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3381484" y="1974204"/>
              <a:ext cx="0" cy="38262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직사각형 63"/>
            <p:cNvSpPr/>
            <p:nvPr/>
          </p:nvSpPr>
          <p:spPr>
            <a:xfrm>
              <a:off x="3383888" y="1872611"/>
              <a:ext cx="3596177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 indent="-18000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ko-KR" altLang="en-US" sz="1400" b="1" dirty="0" err="1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유치부</a:t>
              </a:r>
              <a:r>
                <a:rPr lang="ko-KR" altLang="en-US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- (6</a:t>
              </a:r>
              <a:r>
                <a:rPr lang="ko-KR" altLang="en-US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세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~7</a:t>
              </a:r>
              <a:r>
                <a:rPr lang="ko-KR" altLang="en-US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세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) </a:t>
              </a:r>
            </a:p>
            <a:p>
              <a:pPr marL="72000" indent="-18000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ko-KR" altLang="en-US" sz="1400" b="1" dirty="0" err="1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초등부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–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1, 2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학년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/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3, 4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학년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</a:t>
              </a:r>
              <a:r>
                <a:rPr lang="en-US" altLang="ko-KR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/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5, 6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학년</a:t>
              </a:r>
              <a:endParaRPr lang="ko-KR" altLang="en-US" sz="1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1907704" y="4835165"/>
            <a:ext cx="3239657" cy="346128"/>
            <a:chOff x="1908175" y="1925285"/>
            <a:chExt cx="3239657" cy="346128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1908175" y="1925285"/>
              <a:ext cx="1223665" cy="346128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바탕" pitchFamily="18" charset="-127"/>
                  <a:ea typeface="함초롬바탕" pitchFamily="18" charset="-127"/>
                </a:rPr>
                <a:t>주최</a:t>
              </a: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바탕" pitchFamily="18" charset="-127"/>
                  <a:ea typeface="함초롬바탕" pitchFamily="18" charset="-127"/>
                </a:rPr>
                <a:t>,</a:t>
              </a:r>
              <a:r>
                <a:rPr lang="ko-KR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바탕" pitchFamily="18" charset="-127"/>
                  <a:ea typeface="함초롬바탕" pitchFamily="18" charset="-127"/>
                </a:rPr>
                <a:t>주관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67" name="직선 연결선 66"/>
            <p:cNvCxnSpPr/>
            <p:nvPr/>
          </p:nvCxnSpPr>
          <p:spPr>
            <a:xfrm>
              <a:off x="3131840" y="2094148"/>
              <a:ext cx="252048" cy="840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3381484" y="1988840"/>
              <a:ext cx="0" cy="26134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직사각형 68"/>
            <p:cNvSpPr/>
            <p:nvPr/>
          </p:nvSpPr>
          <p:spPr>
            <a:xfrm>
              <a:off x="3383888" y="1944461"/>
              <a:ext cx="17639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 indent="-18000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대한육상경기연맹</a:t>
              </a:r>
              <a:endParaRPr lang="ko-KR" altLang="en-US" sz="1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1907704" y="5428226"/>
            <a:ext cx="6266127" cy="346128"/>
            <a:chOff x="1908175" y="1916884"/>
            <a:chExt cx="6266127" cy="346128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1908175" y="1916884"/>
              <a:ext cx="1223665" cy="346128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바탕" pitchFamily="18" charset="-127"/>
                  <a:ea typeface="함초롬바탕" pitchFamily="18" charset="-127"/>
                </a:rPr>
                <a:t>후 원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72" name="직선 연결선 71"/>
            <p:cNvCxnSpPr>
              <a:stCxn id="71" idx="3"/>
              <a:endCxn id="74" idx="1"/>
            </p:cNvCxnSpPr>
            <p:nvPr/>
          </p:nvCxnSpPr>
          <p:spPr>
            <a:xfrm>
              <a:off x="3131840" y="2089948"/>
              <a:ext cx="252048" cy="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3381484" y="1988840"/>
              <a:ext cx="0" cy="26134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직사각형 73"/>
            <p:cNvSpPr/>
            <p:nvPr/>
          </p:nvSpPr>
          <p:spPr>
            <a:xfrm>
              <a:off x="3383888" y="1936060"/>
              <a:ext cx="47904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 indent="-18000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국</a:t>
              </a:r>
              <a:r>
                <a:rPr lang="ko-KR" altLang="en-US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제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육상경기연맹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문화체육관광부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한국교육정책연구소</a:t>
              </a:r>
              <a:endParaRPr lang="ko-KR" altLang="en-US" sz="1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1907704" y="6021288"/>
            <a:ext cx="3105005" cy="346128"/>
            <a:chOff x="1908175" y="1916884"/>
            <a:chExt cx="3105005" cy="346128"/>
          </a:xfrm>
        </p:grpSpPr>
        <p:sp>
          <p:nvSpPr>
            <p:cNvPr id="85" name="모서리가 둥근 직사각형 84"/>
            <p:cNvSpPr/>
            <p:nvPr/>
          </p:nvSpPr>
          <p:spPr>
            <a:xfrm>
              <a:off x="1908175" y="1916884"/>
              <a:ext cx="1223665" cy="346128"/>
            </a:xfrm>
            <a:prstGeom prst="roundRect">
              <a:avLst/>
            </a:prstGeom>
            <a:solidFill>
              <a:srgbClr val="FFFF00">
                <a:alpha val="22000"/>
              </a:srgb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바탕" pitchFamily="18" charset="-127"/>
                  <a:ea typeface="함초롬바탕" pitchFamily="18" charset="-127"/>
                </a:rPr>
                <a:t>협찬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86" name="직선 연결선 85"/>
            <p:cNvCxnSpPr>
              <a:stCxn id="85" idx="3"/>
              <a:endCxn id="88" idx="1"/>
            </p:cNvCxnSpPr>
            <p:nvPr/>
          </p:nvCxnSpPr>
          <p:spPr>
            <a:xfrm>
              <a:off x="3131840" y="2089948"/>
              <a:ext cx="252048" cy="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3381484" y="1988840"/>
              <a:ext cx="0" cy="26134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직사각형 87"/>
            <p:cNvSpPr/>
            <p:nvPr/>
          </p:nvSpPr>
          <p:spPr>
            <a:xfrm>
              <a:off x="3383888" y="1936060"/>
              <a:ext cx="16292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2000" indent="-18000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ko-KR" altLang="en-US" sz="1400" b="1" dirty="0" err="1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아식스</a:t>
              </a:r>
              <a:r>
                <a:rPr lang="ko-KR" altLang="en-US" sz="1400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</a:t>
              </a:r>
              <a:r>
                <a:rPr lang="en-US" altLang="ko-KR" sz="14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/ </a:t>
              </a:r>
              <a:r>
                <a:rPr lang="ko-KR" altLang="en-US" sz="1400" b="1" dirty="0" err="1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네슬레</a:t>
              </a:r>
              <a:endParaRPr lang="ko-KR" altLang="en-US" sz="1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872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-5515" y="0"/>
            <a:ext cx="1553674" cy="6858000"/>
            <a:chOff x="-5515" y="0"/>
            <a:chExt cx="1553674" cy="6858000"/>
          </a:xfrm>
        </p:grpSpPr>
        <p:sp>
          <p:nvSpPr>
            <p:cNvPr id="23" name="직사각형 22"/>
            <p:cNvSpPr/>
            <p:nvPr/>
          </p:nvSpPr>
          <p:spPr>
            <a:xfrm>
              <a:off x="-5515" y="0"/>
              <a:ext cx="1553674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19000">
                  <a:schemeClr val="bg1"/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1781" y="4959098"/>
              <a:ext cx="138691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2013 KAAF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Kids Run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Challenge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-1016" y="934915"/>
            <a:ext cx="3852000" cy="7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88640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2. </a:t>
            </a:r>
            <a:endParaRPr lang="ko-KR" altLang="en-US" sz="36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-5515" y="980728"/>
            <a:ext cx="9149515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2584399" y="1700213"/>
            <a:ext cx="530501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34528" y="1700808"/>
            <a:ext cx="6804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유소년 육상 프로그램 활성화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및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IAAF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학교 및 유소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육상 프로그램의 활성화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1932852" y="4383106"/>
            <a:ext cx="6608109" cy="468052"/>
            <a:chOff x="2068347" y="4315944"/>
            <a:chExt cx="6336704" cy="468052"/>
          </a:xfrm>
          <a:solidFill>
            <a:schemeClr val="bg1">
              <a:lumMod val="75000"/>
            </a:schemeClr>
          </a:solidFill>
        </p:grpSpPr>
        <p:sp>
          <p:nvSpPr>
            <p:cNvPr id="46" name="모서리가 둥근 직사각형 45"/>
            <p:cNvSpPr/>
            <p:nvPr/>
          </p:nvSpPr>
          <p:spPr>
            <a:xfrm>
              <a:off x="2068347" y="4315944"/>
              <a:ext cx="6336704" cy="468052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0066FF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86349" y="4380693"/>
              <a:ext cx="6300700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0066FF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유소년 육상 프로그램</a:t>
              </a:r>
              <a:r>
                <a:rPr lang="en-US" altLang="ko-KR" sz="1600" b="1" dirty="0" smtClean="0">
                  <a:solidFill>
                    <a:srgbClr val="0066FF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</a:t>
              </a:r>
              <a:r>
                <a:rPr lang="ko-KR" altLang="en-US" sz="1600" b="1" dirty="0" smtClean="0">
                  <a:solidFill>
                    <a:srgbClr val="0066FF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활성화 및 인지도 제고</a:t>
              </a:r>
              <a:endParaRPr lang="ko-KR" altLang="en-US" sz="1600" b="1" dirty="0">
                <a:solidFill>
                  <a:srgbClr val="0066FF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1932852" y="3501008"/>
            <a:ext cx="6608109" cy="468052"/>
            <a:chOff x="2051720" y="3248980"/>
            <a:chExt cx="6336704" cy="468052"/>
          </a:xfrm>
          <a:solidFill>
            <a:schemeClr val="bg1">
              <a:lumMod val="75000"/>
            </a:schemeClr>
          </a:solidFill>
        </p:grpSpPr>
        <p:sp>
          <p:nvSpPr>
            <p:cNvPr id="49" name="모서리가 둥근 직사각형 48"/>
            <p:cNvSpPr/>
            <p:nvPr/>
          </p:nvSpPr>
          <p:spPr>
            <a:xfrm>
              <a:off x="2051720" y="3248980"/>
              <a:ext cx="6336704" cy="468052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0066FF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724" y="3311696"/>
              <a:ext cx="6300700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0066FF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재미있는 어린이 육상 체험을 통한 육상에 대한 친밀감과 관심 증대</a:t>
              </a:r>
              <a:endParaRPr lang="ko-KR" altLang="en-US" sz="1600" b="1" dirty="0">
                <a:solidFill>
                  <a:srgbClr val="0066FF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1932852" y="5265204"/>
            <a:ext cx="6608109" cy="468052"/>
            <a:chOff x="2051720" y="4905164"/>
            <a:chExt cx="6336704" cy="468052"/>
          </a:xfrm>
          <a:solidFill>
            <a:schemeClr val="bg1">
              <a:lumMod val="75000"/>
            </a:schemeClr>
          </a:solidFill>
        </p:grpSpPr>
        <p:sp>
          <p:nvSpPr>
            <p:cNvPr id="52" name="모서리가 둥근 직사각형 51"/>
            <p:cNvSpPr/>
            <p:nvPr/>
          </p:nvSpPr>
          <p:spPr>
            <a:xfrm>
              <a:off x="2051720" y="4905164"/>
              <a:ext cx="6336704" cy="468052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0066FF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87724" y="4967880"/>
              <a:ext cx="6300700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0066FF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다양한 홍보 활동을 통한 유소년 프로그램 저변확대</a:t>
              </a:r>
              <a:endParaRPr lang="ko-KR" altLang="en-US" sz="1600" b="1" dirty="0">
                <a:solidFill>
                  <a:srgbClr val="0066FF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548159" y="360000"/>
            <a:ext cx="117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smtClean="0">
                <a:solidFill>
                  <a:schemeClr val="bg2">
                    <a:lumMod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기획의</a:t>
            </a: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도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6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-5515" y="0"/>
            <a:ext cx="1553674" cy="6858000"/>
            <a:chOff x="-5515" y="0"/>
            <a:chExt cx="1553674" cy="6858000"/>
          </a:xfrm>
        </p:grpSpPr>
        <p:sp>
          <p:nvSpPr>
            <p:cNvPr id="28" name="직사각형 27"/>
            <p:cNvSpPr/>
            <p:nvPr/>
          </p:nvSpPr>
          <p:spPr>
            <a:xfrm>
              <a:off x="-5515" y="0"/>
              <a:ext cx="1553674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19000">
                  <a:schemeClr val="bg1"/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1781" y="4959098"/>
              <a:ext cx="138691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2013 KAAF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Kids Run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Challenge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2" name="이등변 삼각형 1"/>
          <p:cNvSpPr/>
          <p:nvPr/>
        </p:nvSpPr>
        <p:spPr>
          <a:xfrm rot="10800000">
            <a:off x="2195512" y="2177570"/>
            <a:ext cx="6025318" cy="2907614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82000"/>
                </a:schemeClr>
              </a:gs>
              <a:gs pos="98000">
                <a:schemeClr val="accent1">
                  <a:tint val="44500"/>
                  <a:satMod val="160000"/>
                  <a:alpha val="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5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-11030" y="934915"/>
            <a:ext cx="9155030" cy="72000"/>
            <a:chOff x="169498" y="393852"/>
            <a:chExt cx="9155030" cy="72000"/>
          </a:xfrm>
        </p:grpSpPr>
        <p:sp>
          <p:nvSpPr>
            <p:cNvPr id="7" name="직사각형 6"/>
            <p:cNvSpPr/>
            <p:nvPr/>
          </p:nvSpPr>
          <p:spPr>
            <a:xfrm>
              <a:off x="179512" y="393852"/>
              <a:ext cx="38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169498" y="429852"/>
              <a:ext cx="9155030" cy="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/>
          <p:cNvGrpSpPr/>
          <p:nvPr/>
        </p:nvGrpSpPr>
        <p:grpSpPr>
          <a:xfrm>
            <a:off x="-11030" y="934915"/>
            <a:ext cx="9155030" cy="72000"/>
            <a:chOff x="169498" y="393852"/>
            <a:chExt cx="9155030" cy="72000"/>
          </a:xfrm>
        </p:grpSpPr>
        <p:sp>
          <p:nvSpPr>
            <p:cNvPr id="13" name="직사각형 12"/>
            <p:cNvSpPr/>
            <p:nvPr/>
          </p:nvSpPr>
          <p:spPr>
            <a:xfrm>
              <a:off x="179512" y="393852"/>
              <a:ext cx="38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 flipV="1">
              <a:off x="169498" y="429852"/>
              <a:ext cx="9155030" cy="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" t="21177" r="8093"/>
          <a:stretch/>
        </p:blipFill>
        <p:spPr bwMode="auto">
          <a:xfrm>
            <a:off x="7548487" y="473177"/>
            <a:ext cx="1344688" cy="3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그룹 31"/>
          <p:cNvGrpSpPr/>
          <p:nvPr/>
        </p:nvGrpSpPr>
        <p:grpSpPr>
          <a:xfrm>
            <a:off x="2052142" y="2636912"/>
            <a:ext cx="6336704" cy="468052"/>
            <a:chOff x="2068347" y="4315944"/>
            <a:chExt cx="6336704" cy="468052"/>
          </a:xfrm>
        </p:grpSpPr>
        <p:sp>
          <p:nvSpPr>
            <p:cNvPr id="33" name="모서리가 둥근 직사각형 32"/>
            <p:cNvSpPr/>
            <p:nvPr/>
          </p:nvSpPr>
          <p:spPr>
            <a:xfrm>
              <a:off x="2068347" y="4315944"/>
              <a:ext cx="6336704" cy="46805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86349" y="4380693"/>
              <a:ext cx="6300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FFFF00"/>
                  </a:solidFill>
                  <a:latin typeface="함초롬바탕" pitchFamily="18" charset="-127"/>
                  <a:ea typeface="함초롬바탕" pitchFamily="18" charset="-127"/>
                </a:rPr>
                <a:t>재미 있는 게임 형식의 프로그램을 통한 유소년 육상의 활성화</a:t>
              </a:r>
              <a:endParaRPr lang="ko-KR" altLang="en-US" sz="14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052142" y="3410998"/>
            <a:ext cx="6336704" cy="468052"/>
            <a:chOff x="2051720" y="3248980"/>
            <a:chExt cx="6336704" cy="468052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2051720" y="3248980"/>
              <a:ext cx="6336704" cy="46805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87724" y="3311696"/>
              <a:ext cx="6300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FFFF00"/>
                  </a:solidFill>
                  <a:latin typeface="함초롬바탕" pitchFamily="18" charset="-127"/>
                  <a:ea typeface="함초롬바탕" pitchFamily="18" charset="-127"/>
                </a:rPr>
                <a:t>유소년 체력증진과 조화로운 신체 발달</a:t>
              </a:r>
              <a:endParaRPr lang="ko-KR" altLang="en-US" sz="14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56674" y="5229200"/>
            <a:ext cx="7236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함초롬바탕" pitchFamily="18" charset="-127"/>
                <a:ea typeface="함초롬바탕" pitchFamily="18" charset="-127"/>
              </a:rPr>
              <a:t>본 프로젝트는 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</a:rPr>
              <a:t>IAAF </a:t>
            </a:r>
            <a:r>
              <a:rPr lang="ko-KR" altLang="en-US" sz="1400" dirty="0" smtClean="0">
                <a:latin typeface="함초롬바탕" pitchFamily="18" charset="-127"/>
                <a:ea typeface="함초롬바탕" pitchFamily="18" charset="-127"/>
              </a:rPr>
              <a:t>학</a:t>
            </a:r>
            <a:r>
              <a:rPr lang="ko-KR" altLang="en-US" sz="1400" dirty="0">
                <a:latin typeface="함초롬바탕" pitchFamily="18" charset="-127"/>
                <a:ea typeface="함초롬바탕" pitchFamily="18" charset="-127"/>
              </a:rPr>
              <a:t>교 </a:t>
            </a:r>
            <a:r>
              <a:rPr lang="ko-KR" altLang="en-US" sz="1400" dirty="0" smtClean="0">
                <a:latin typeface="함초롬바탕" pitchFamily="18" charset="-127"/>
                <a:ea typeface="함초롬바탕" pitchFamily="18" charset="-127"/>
              </a:rPr>
              <a:t>및 유소년 프로그램의 목표 중 </a:t>
            </a:r>
            <a:endParaRPr lang="en-US" altLang="ko-KR" sz="1400" dirty="0" smtClean="0">
              <a:latin typeface="함초롬바탕" pitchFamily="18" charset="-127"/>
              <a:ea typeface="함초롬바탕" pitchFamily="18" charset="-127"/>
            </a:endParaRPr>
          </a:p>
          <a:p>
            <a:endParaRPr lang="en-US" altLang="ko-KR" sz="1400" dirty="0">
              <a:latin typeface="함초롬바탕" pitchFamily="18" charset="-127"/>
              <a:ea typeface="함초롬바탕" pitchFamily="18" charset="-127"/>
            </a:endParaRPr>
          </a:p>
          <a:p>
            <a:r>
              <a:rPr lang="ko-KR" altLang="en-US" sz="1400" dirty="0" smtClean="0">
                <a:latin typeface="함초롬바탕" pitchFamily="18" charset="-127"/>
                <a:ea typeface="함초롬바탕" pitchFamily="18" charset="-127"/>
              </a:rPr>
              <a:t>■ 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</a:rPr>
              <a:t>1</a:t>
            </a:r>
            <a:r>
              <a:rPr lang="ko-KR" altLang="en-US" sz="1400" dirty="0" smtClean="0">
                <a:latin typeface="함초롬바탕" pitchFamily="18" charset="-127"/>
                <a:ea typeface="함초롬바탕" pitchFamily="18" charset="-127"/>
              </a:rPr>
              <a:t>차적으로 </a:t>
            </a:r>
            <a:r>
              <a:rPr lang="ko-KR" altLang="en-US" sz="1600" b="1" dirty="0" smtClean="0">
                <a:latin typeface="함초롬바탕" pitchFamily="18" charset="-127"/>
                <a:ea typeface="함초롬바탕" pitchFamily="18" charset="-127"/>
              </a:rPr>
              <a:t>신체적</a:t>
            </a:r>
            <a:r>
              <a:rPr lang="en-US" altLang="ko-KR" sz="1600" b="1" dirty="0" smtClean="0">
                <a:latin typeface="함초롬바탕" pitchFamily="18" charset="-127"/>
                <a:ea typeface="함초롬바탕" pitchFamily="18" charset="-127"/>
              </a:rPr>
              <a:t>,</a:t>
            </a:r>
            <a:r>
              <a:rPr lang="ko-KR" altLang="en-US" sz="1600" b="1" dirty="0" smtClean="0">
                <a:latin typeface="함초롬바탕" pitchFamily="18" charset="-127"/>
                <a:ea typeface="함초롬바탕" pitchFamily="18" charset="-127"/>
              </a:rPr>
              <a:t> 운동적 목표</a:t>
            </a:r>
            <a:r>
              <a:rPr lang="ko-KR" altLang="en-US" sz="1400" dirty="0">
                <a:latin typeface="함초롬바탕" pitchFamily="18" charset="-127"/>
                <a:ea typeface="함초롬바탕" pitchFamily="18" charset="-127"/>
              </a:rPr>
              <a:t>와</a:t>
            </a:r>
            <a:r>
              <a:rPr lang="ko-KR" altLang="en-US" sz="1400" dirty="0" smtClean="0"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ko-KR" altLang="en-US" sz="1600" b="1" dirty="0" smtClean="0">
                <a:latin typeface="함초롬바탕" pitchFamily="18" charset="-127"/>
                <a:ea typeface="함초롬바탕" pitchFamily="18" charset="-127"/>
              </a:rPr>
              <a:t>사회적 목표</a:t>
            </a:r>
            <a:r>
              <a:rPr lang="ko-KR" altLang="en-US" sz="1400" dirty="0" smtClean="0">
                <a:latin typeface="함초롬바탕" pitchFamily="18" charset="-127"/>
                <a:ea typeface="함초롬바탕" pitchFamily="18" charset="-127"/>
              </a:rPr>
              <a:t>를 달성</a:t>
            </a:r>
            <a:endParaRPr lang="en-US" altLang="ko-KR" sz="1400" dirty="0" smtClean="0">
              <a:latin typeface="함초롬바탕" pitchFamily="18" charset="-127"/>
              <a:ea typeface="함초롬바탕" pitchFamily="18" charset="-127"/>
            </a:endParaRPr>
          </a:p>
          <a:p>
            <a:r>
              <a:rPr lang="ko-KR" altLang="en-US" sz="1400" dirty="0" smtClean="0">
                <a:latin typeface="함초롬바탕" pitchFamily="18" charset="-127"/>
                <a:ea typeface="함초롬바탕" pitchFamily="18" charset="-127"/>
              </a:rPr>
              <a:t>■ 이와 병행해 </a:t>
            </a:r>
            <a:r>
              <a:rPr lang="ko-KR" altLang="en-US" sz="1600" b="1" dirty="0" smtClean="0">
                <a:latin typeface="함초롬바탕" pitchFamily="18" charset="-127"/>
                <a:ea typeface="함초롬바탕" pitchFamily="18" charset="-127"/>
              </a:rPr>
              <a:t>윤리적</a:t>
            </a:r>
            <a:r>
              <a:rPr lang="en-US" altLang="ko-KR" sz="1600" b="1" dirty="0" smtClean="0">
                <a:latin typeface="함초롬바탕" pitchFamily="18" charset="-127"/>
                <a:ea typeface="함초롬바탕" pitchFamily="18" charset="-127"/>
              </a:rPr>
              <a:t>, </a:t>
            </a:r>
            <a:r>
              <a:rPr lang="ko-KR" altLang="en-US" sz="1600" b="1" dirty="0" smtClean="0">
                <a:latin typeface="함초롬바탕" pitchFamily="18" charset="-127"/>
                <a:ea typeface="함초롬바탕" pitchFamily="18" charset="-127"/>
              </a:rPr>
              <a:t>교육적 목표</a:t>
            </a:r>
            <a:r>
              <a:rPr lang="ko-KR" altLang="en-US" sz="1400" dirty="0">
                <a:latin typeface="함초롬바탕" pitchFamily="18" charset="-127"/>
                <a:ea typeface="함초롬바탕" pitchFamily="18" charset="-127"/>
              </a:rPr>
              <a:t> </a:t>
            </a:r>
            <a:r>
              <a:rPr lang="ko-KR" altLang="en-US" sz="1400" dirty="0" smtClean="0">
                <a:latin typeface="함초롬바탕" pitchFamily="18" charset="-127"/>
                <a:ea typeface="함초롬바탕" pitchFamily="18" charset="-127"/>
              </a:rPr>
              <a:t>달성을 위한 다양한 프로그램을 개발과 전국적 확산</a:t>
            </a:r>
            <a:endParaRPr lang="en-US" altLang="ko-KR" sz="1400" dirty="0" smtClean="0">
              <a:latin typeface="함초롬바탕" pitchFamily="18" charset="-127"/>
              <a:ea typeface="함초롬바탕" pitchFamily="18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2052142" y="4185084"/>
            <a:ext cx="6336704" cy="468052"/>
            <a:chOff x="2051720" y="3248980"/>
            <a:chExt cx="6336704" cy="468052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2051720" y="3248980"/>
              <a:ext cx="6336704" cy="46805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87724" y="3311696"/>
              <a:ext cx="6300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FFFF00"/>
                  </a:solidFill>
                  <a:latin typeface="함초롬바탕" pitchFamily="18" charset="-127"/>
                  <a:ea typeface="함초롬바탕" pitchFamily="18" charset="-127"/>
                </a:rPr>
                <a:t>미래 육상꿈나무의 과학적이고 체계적인 기초 교육 강화</a:t>
              </a:r>
              <a:endParaRPr lang="ko-KR" altLang="en-US" sz="14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547813" y="1690348"/>
            <a:ext cx="734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바탕" pitchFamily="18" charset="-127"/>
                <a:ea typeface="함초롬바탕" pitchFamily="18" charset="-127"/>
              </a:rPr>
              <a:t>유소년의 조화로운 신체적 발달과 체력의 개발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188640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3. </a:t>
            </a:r>
            <a:endParaRPr lang="ko-KR" altLang="en-US" sz="36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548159" y="360000"/>
            <a:ext cx="117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행사목적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6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-5515" y="0"/>
            <a:ext cx="1553674" cy="6858000"/>
            <a:chOff x="-5515" y="0"/>
            <a:chExt cx="1553674" cy="6858000"/>
          </a:xfrm>
        </p:grpSpPr>
        <p:sp>
          <p:nvSpPr>
            <p:cNvPr id="26" name="직사각형 25"/>
            <p:cNvSpPr/>
            <p:nvPr/>
          </p:nvSpPr>
          <p:spPr>
            <a:xfrm>
              <a:off x="-5515" y="0"/>
              <a:ext cx="1553674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19000">
                  <a:schemeClr val="bg1"/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781" y="4959098"/>
              <a:ext cx="138691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2013 KAAF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Kids Run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Challenge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6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-11030" y="934915"/>
            <a:ext cx="9155030" cy="72000"/>
            <a:chOff x="169498" y="393852"/>
            <a:chExt cx="9155030" cy="72000"/>
          </a:xfrm>
        </p:grpSpPr>
        <p:sp>
          <p:nvSpPr>
            <p:cNvPr id="7" name="직사각형 6"/>
            <p:cNvSpPr/>
            <p:nvPr/>
          </p:nvSpPr>
          <p:spPr>
            <a:xfrm>
              <a:off x="179512" y="393852"/>
              <a:ext cx="38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169498" y="429852"/>
              <a:ext cx="9155030" cy="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/>
          <p:cNvGrpSpPr/>
          <p:nvPr/>
        </p:nvGrpSpPr>
        <p:grpSpPr>
          <a:xfrm>
            <a:off x="-11030" y="934915"/>
            <a:ext cx="9155030" cy="72000"/>
            <a:chOff x="169498" y="393852"/>
            <a:chExt cx="9155030" cy="72000"/>
          </a:xfrm>
        </p:grpSpPr>
        <p:sp>
          <p:nvSpPr>
            <p:cNvPr id="13" name="직사각형 12"/>
            <p:cNvSpPr/>
            <p:nvPr/>
          </p:nvSpPr>
          <p:spPr>
            <a:xfrm>
              <a:off x="179512" y="393852"/>
              <a:ext cx="38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 flipV="1">
              <a:off x="169498" y="429852"/>
              <a:ext cx="9155030" cy="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" t="21177" r="8093"/>
          <a:stretch/>
        </p:blipFill>
        <p:spPr bwMode="auto">
          <a:xfrm>
            <a:off x="7548487" y="473177"/>
            <a:ext cx="1344688" cy="36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439652" y="1340768"/>
            <a:ext cx="770434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함초롬바탕" pitchFamily="18" charset="-127"/>
                <a:ea typeface="함초롬바탕" pitchFamily="18" charset="-127"/>
              </a:rPr>
              <a:t>Kids Run Challenge</a:t>
            </a:r>
            <a:r>
              <a:rPr lang="ko-KR" altLang="en-US" sz="2400" dirty="0" smtClean="0">
                <a:latin typeface="함초롬바탕" pitchFamily="18" charset="-127"/>
                <a:ea typeface="함초롬바탕" pitchFamily="18" charset="-127"/>
              </a:rPr>
              <a:t>로 만들어지는 미래의 육상스타</a:t>
            </a:r>
            <a:r>
              <a:rPr lang="en-US" altLang="ko-KR" sz="2400" dirty="0" smtClean="0">
                <a:latin typeface="함초롬바탕" pitchFamily="18" charset="-127"/>
                <a:ea typeface="함초롬바탕" pitchFamily="18" charset="-127"/>
              </a:rPr>
              <a:t>!</a:t>
            </a:r>
            <a:endParaRPr lang="ko-KR" altLang="en-US" sz="2400" dirty="0">
              <a:latin typeface="함초롬바탕" pitchFamily="18" charset="-127"/>
              <a:ea typeface="함초롬바탕" pitchFamily="18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1619672" y="2276872"/>
            <a:ext cx="2232000" cy="4032016"/>
            <a:chOff x="1619672" y="2492968"/>
            <a:chExt cx="2232000" cy="4032016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1763672" y="2492968"/>
              <a:ext cx="1944000" cy="648000"/>
            </a:xfrm>
            <a:prstGeom prst="roundRect">
              <a:avLst>
                <a:gd name="adj" fmla="val 5313"/>
              </a:avLst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함초롬바탕" pitchFamily="18" charset="-127"/>
                  <a:ea typeface="함초롬바탕" pitchFamily="18" charset="-127"/>
                </a:rPr>
                <a:t>Kids Run</a:t>
              </a:r>
            </a:p>
            <a:p>
              <a:pPr algn="ctr"/>
              <a:r>
                <a:rPr lang="en-US" altLang="ko-KR" sz="1600" b="1" dirty="0" smtClean="0">
                  <a:latin typeface="함초롬바탕" pitchFamily="18" charset="-127"/>
                  <a:ea typeface="함초롬바탕" pitchFamily="18" charset="-127"/>
                </a:rPr>
                <a:t>( IAAF</a:t>
              </a:r>
              <a:r>
                <a:rPr lang="ko-KR" altLang="en-US" sz="1600" b="1" dirty="0" smtClean="0">
                  <a:latin typeface="함초롬바탕" pitchFamily="18" charset="-127"/>
                  <a:ea typeface="함초롬바탕" pitchFamily="18" charset="-127"/>
                </a:rPr>
                <a:t>프로그램 </a:t>
              </a:r>
              <a:r>
                <a:rPr lang="en-US" altLang="ko-KR" sz="1600" b="1" dirty="0" smtClean="0">
                  <a:latin typeface="함초롬바탕" pitchFamily="18" charset="-127"/>
                  <a:ea typeface="함초롬바탕" pitchFamily="18" charset="-127"/>
                </a:rPr>
                <a:t>)</a:t>
              </a:r>
              <a:endParaRPr lang="ko-KR" altLang="en-US" sz="1600" b="1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9672" y="3284984"/>
              <a:ext cx="2232000" cy="32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▶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Kids Run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 체험 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 -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장애물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경기 대회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en-US" altLang="ko-KR" sz="1400" dirty="0">
                  <a:latin typeface="함초롬바탕" pitchFamily="18" charset="-127"/>
                  <a:ea typeface="함초롬바탕" pitchFamily="18" charset="-127"/>
                </a:rPr>
                <a:t>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-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필드 경기 체험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 -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이벤트 경기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(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부모경기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) </a:t>
              </a:r>
            </a:p>
            <a:p>
              <a:endParaRPr lang="en-US" altLang="ko-KR" sz="1400" dirty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▶ 참가자 경품 지급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 - </a:t>
              </a:r>
              <a:r>
                <a:rPr lang="ko-KR" altLang="en-US" sz="1400" dirty="0" err="1" smtClean="0">
                  <a:latin typeface="함초롬바탕" pitchFamily="18" charset="-127"/>
                  <a:ea typeface="함초롬바탕" pitchFamily="18" charset="-127"/>
                </a:rPr>
                <a:t>공인기록증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,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음료수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en-US" altLang="ko-KR" sz="1400" dirty="0">
                  <a:latin typeface="함초롬바탕" pitchFamily="18" charset="-127"/>
                  <a:ea typeface="함초롬바탕" pitchFamily="18" charset="-127"/>
                </a:rPr>
                <a:t>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-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특별 사은품 증정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▶ 시상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 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-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분야별 최고기록 시상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en-US" altLang="ko-KR" sz="1400" dirty="0">
                  <a:latin typeface="함초롬바탕" pitchFamily="18" charset="-127"/>
                  <a:ea typeface="함초롬바탕" pitchFamily="18" charset="-127"/>
                </a:rPr>
                <a:t>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- </a:t>
              </a:r>
              <a:r>
                <a:rPr lang="ko-KR" altLang="en-US" sz="1400" dirty="0" err="1" smtClean="0">
                  <a:latin typeface="함초롬바탕" pitchFamily="18" charset="-127"/>
                  <a:ea typeface="함초롬바탕" pitchFamily="18" charset="-127"/>
                </a:rPr>
                <a:t>시상품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: </a:t>
              </a:r>
              <a:r>
                <a:rPr lang="ko-KR" altLang="en-US" sz="1400" dirty="0" err="1" smtClean="0">
                  <a:latin typeface="함초롬바탕" pitchFamily="18" charset="-127"/>
                  <a:ea typeface="함초롬바탕" pitchFamily="18" charset="-127"/>
                </a:rPr>
                <a:t>아식스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 운동화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endParaRPr lang="en-US" altLang="ko-KR" sz="1400" dirty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▶ 육상 교육 상담</a:t>
              </a:r>
              <a:endParaRPr lang="ko-KR" altLang="en-US" sz="1400" dirty="0">
                <a:latin typeface="함초롬바탕" pitchFamily="18" charset="-127"/>
                <a:ea typeface="함초롬바탕" pitchFamily="18" charset="-127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4095744" y="2276872"/>
            <a:ext cx="2232000" cy="4032016"/>
            <a:chOff x="4197398" y="2492968"/>
            <a:chExt cx="2232000" cy="4032016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4341398" y="2492968"/>
              <a:ext cx="1944000" cy="648000"/>
            </a:xfrm>
            <a:prstGeom prst="roundRect">
              <a:avLst>
                <a:gd name="adj" fmla="val 2069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latin typeface="함초롬바탕" pitchFamily="18" charset="-127"/>
                  <a:ea typeface="함초롬바탕" pitchFamily="18" charset="-127"/>
                </a:rPr>
                <a:t>운</a:t>
              </a:r>
              <a:r>
                <a:rPr lang="ko-KR" altLang="en-US" sz="1600" b="1" dirty="0">
                  <a:latin typeface="함초롬바탕" pitchFamily="18" charset="-127"/>
                  <a:ea typeface="함초롬바탕" pitchFamily="18" charset="-127"/>
                </a:rPr>
                <a:t>영</a:t>
              </a:r>
              <a:r>
                <a:rPr lang="ko-KR" altLang="en-US" sz="1600" b="1" dirty="0" smtClean="0">
                  <a:latin typeface="함초롬바탕" pitchFamily="18" charset="-127"/>
                  <a:ea typeface="함초롬바탕" pitchFamily="18" charset="-127"/>
                </a:rPr>
                <a:t> </a:t>
              </a:r>
              <a:r>
                <a:rPr lang="en-US" altLang="ko-KR" sz="1600" b="1" dirty="0" smtClean="0">
                  <a:latin typeface="함초롬바탕" pitchFamily="18" charset="-127"/>
                  <a:ea typeface="함초롬바탕" pitchFamily="18" charset="-127"/>
                </a:rPr>
                <a:t>Booth</a:t>
              </a:r>
              <a:endParaRPr lang="ko-KR" altLang="en-US" sz="1600" b="1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197398" y="3311915"/>
              <a:ext cx="2232000" cy="321306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▶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KAAF E-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러닝 홍보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1400" dirty="0">
                <a:latin typeface="함초롬바탕" pitchFamily="18" charset="-127"/>
                <a:ea typeface="함초롬바탕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▶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IAAF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프로그램 홍보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1400" dirty="0">
                <a:latin typeface="함초롬바탕" pitchFamily="18" charset="-127"/>
                <a:ea typeface="함초롬바탕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latin typeface="함초롬바탕" pitchFamily="18" charset="-127"/>
                  <a:ea typeface="함초롬바탕" pitchFamily="18" charset="-127"/>
                </a:rPr>
                <a:t>▶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참가접수 및 </a:t>
              </a:r>
              <a:r>
                <a:rPr lang="en-US" altLang="ko-KR" sz="1400" dirty="0">
                  <a:latin typeface="함초롬바탕" pitchFamily="18" charset="-127"/>
                  <a:ea typeface="함초롬바탕" pitchFamily="18" charset="-127"/>
                </a:rPr>
                <a:t>D/B </a:t>
              </a:r>
              <a:r>
                <a:rPr lang="ko-KR" altLang="en-US" sz="1400" dirty="0">
                  <a:latin typeface="함초롬바탕" pitchFamily="18" charset="-127"/>
                  <a:ea typeface="함초롬바탕" pitchFamily="18" charset="-127"/>
                </a:rPr>
                <a:t>구축</a:t>
              </a:r>
              <a:r>
                <a:rPr lang="en-US" altLang="ko-KR" sz="1400" dirty="0">
                  <a:latin typeface="함초롬바탕" pitchFamily="18" charset="-127"/>
                  <a:ea typeface="함초롬바탕" pitchFamily="18" charset="-127"/>
                </a:rPr>
                <a:t> </a:t>
              </a:r>
              <a:endParaRPr lang="ko-KR" altLang="en-US" sz="1400" dirty="0">
                <a:latin typeface="함초롬바탕" pitchFamily="18" charset="-127"/>
                <a:ea typeface="함초롬바탕" pitchFamily="18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▶기념품 제공 및 </a:t>
              </a:r>
              <a:r>
                <a:rPr lang="ko-KR" altLang="en-US" sz="1400" dirty="0" err="1" smtClean="0">
                  <a:latin typeface="함초롬바탕" pitchFamily="18" charset="-127"/>
                  <a:ea typeface="함초롬바탕" pitchFamily="18" charset="-127"/>
                </a:rPr>
                <a:t>시상품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latin typeface="함초롬바탕" pitchFamily="18" charset="-127"/>
                  <a:ea typeface="함초롬바탕" pitchFamily="18" charset="-127"/>
                </a:rPr>
                <a:t>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전달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1400" dirty="0">
                <a:latin typeface="함초롬바탕" pitchFamily="18" charset="-127"/>
                <a:ea typeface="함초롬바탕" pitchFamily="18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sz="1400" dirty="0">
                <a:latin typeface="함초롬바탕" pitchFamily="18" charset="-127"/>
                <a:ea typeface="함초롬바탕" pitchFamily="18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6571817" y="2276872"/>
            <a:ext cx="2232000" cy="4032016"/>
            <a:chOff x="6775124" y="2492968"/>
            <a:chExt cx="2232000" cy="4032016"/>
          </a:xfrm>
        </p:grpSpPr>
        <p:sp>
          <p:nvSpPr>
            <p:cNvPr id="51" name="모서리가 둥근 직사각형 50"/>
            <p:cNvSpPr/>
            <p:nvPr/>
          </p:nvSpPr>
          <p:spPr>
            <a:xfrm>
              <a:off x="6919124" y="2492968"/>
              <a:ext cx="1944000" cy="648000"/>
            </a:xfrm>
            <a:prstGeom prst="roundRect">
              <a:avLst>
                <a:gd name="adj" fmla="val 3691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latin typeface="함초롬바탕" pitchFamily="18" charset="-127"/>
                  <a:ea typeface="함초롬바탕" pitchFamily="18" charset="-127"/>
                </a:rPr>
                <a:t>홍보</a:t>
              </a:r>
              <a:endParaRPr lang="ko-KR" altLang="en-US" sz="1600" b="1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75124" y="3317301"/>
              <a:ext cx="2232000" cy="320768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▶ 온라인 홍</a:t>
              </a:r>
              <a:r>
                <a:rPr lang="ko-KR" altLang="en-US" sz="1400" dirty="0">
                  <a:latin typeface="함초롬바탕" pitchFamily="18" charset="-127"/>
                  <a:ea typeface="함초롬바탕" pitchFamily="18" charset="-127"/>
                </a:rPr>
                <a:t>보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 -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소문내기 이벤트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en-US" altLang="ko-KR" sz="1400" dirty="0">
                  <a:latin typeface="함초롬바탕" pitchFamily="18" charset="-127"/>
                  <a:ea typeface="함초롬바탕" pitchFamily="18" charset="-127"/>
                </a:rPr>
                <a:t>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- e-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러닝 퀴즈 이벤트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en-US" altLang="ko-KR" sz="1400" dirty="0">
                  <a:latin typeface="함초롬바탕" pitchFamily="18" charset="-127"/>
                  <a:ea typeface="함초롬바탕" pitchFamily="18" charset="-127"/>
                </a:rPr>
                <a:t>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-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스크랩 이벤트 등 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함초롬바탕" pitchFamily="18" charset="-127"/>
                  <a:ea typeface="함초롬바탕" pitchFamily="18" charset="-127"/>
                </a:rPr>
                <a:t>*</a:t>
              </a:r>
              <a:r>
                <a:rPr lang="ko-KR" altLang="en-US" sz="1400" dirty="0" smtClean="0">
                  <a:solidFill>
                    <a:srgbClr val="FF0000"/>
                  </a:solidFill>
                  <a:latin typeface="함초롬바탕" pitchFamily="18" charset="-127"/>
                  <a:ea typeface="함초롬바탕" pitchFamily="18" charset="-127"/>
                </a:rPr>
                <a:t>진행내용 협의 후 결정</a:t>
              </a:r>
              <a:endParaRPr lang="en-US" altLang="ko-KR" sz="14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</a:endParaRPr>
            </a:p>
            <a:p>
              <a:endParaRPr lang="en-US" altLang="ko-KR" sz="1400" dirty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▶ 오프라인 홍보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en-US" altLang="ko-KR" sz="1400" dirty="0">
                  <a:latin typeface="함초롬바탕" pitchFamily="18" charset="-127"/>
                  <a:ea typeface="함초롬바탕" pitchFamily="18" charset="-127"/>
                </a:rPr>
                <a:t>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-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현수</a:t>
              </a:r>
              <a:r>
                <a:rPr lang="ko-KR" altLang="en-US" sz="1400" dirty="0">
                  <a:latin typeface="함초롬바탕" pitchFamily="18" charset="-127"/>
                  <a:ea typeface="함초롬바탕" pitchFamily="18" charset="-127"/>
                </a:rPr>
                <a:t>막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홍보</a:t>
              </a:r>
              <a:endParaRPr lang="en-US" altLang="ko-KR" sz="1400" dirty="0" smtClean="0">
                <a:latin typeface="함초롬바탕" pitchFamily="18" charset="-127"/>
                <a:ea typeface="함초롬바탕" pitchFamily="18" charset="-127"/>
              </a:endParaRPr>
            </a:p>
            <a:p>
              <a:r>
                <a:rPr lang="en-US" altLang="ko-KR" sz="1400" dirty="0">
                  <a:latin typeface="함초롬바탕" pitchFamily="18" charset="-127"/>
                  <a:ea typeface="함초롬바탕" pitchFamily="18" charset="-127"/>
                </a:rPr>
                <a:t> </a:t>
              </a:r>
              <a:r>
                <a:rPr lang="en-US" altLang="ko-KR" sz="1400" dirty="0" smtClean="0">
                  <a:latin typeface="함초롬바탕" pitchFamily="18" charset="-127"/>
                  <a:ea typeface="함초롬바탕" pitchFamily="18" charset="-127"/>
                </a:rPr>
                <a:t> - 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포터블 </a:t>
              </a:r>
              <a:r>
                <a:rPr lang="ko-KR" altLang="en-US" sz="1400" dirty="0" err="1" smtClean="0">
                  <a:latin typeface="함초롬바탕" pitchFamily="18" charset="-127"/>
                  <a:ea typeface="함초롬바탕" pitchFamily="18" charset="-127"/>
                </a:rPr>
                <a:t>베너홍보</a:t>
              </a:r>
              <a:r>
                <a:rPr lang="ko-KR" altLang="en-US" sz="1400" dirty="0" smtClean="0">
                  <a:latin typeface="함초롬바탕" pitchFamily="18" charset="-127"/>
                  <a:ea typeface="함초롬바탕" pitchFamily="18" charset="-127"/>
                </a:rPr>
                <a:t> 등</a:t>
              </a:r>
              <a:endParaRPr lang="en-US" altLang="ko-KR" sz="1400" dirty="0">
                <a:latin typeface="함초롬바탕" pitchFamily="18" charset="-127"/>
                <a:ea typeface="함초롬바탕" pitchFamily="18" charset="-127"/>
              </a:endParaRPr>
            </a:p>
            <a:p>
              <a:endParaRPr lang="en-US" altLang="ko-KR" sz="1400" dirty="0">
                <a:latin typeface="함초롬바탕" pitchFamily="18" charset="-127"/>
                <a:ea typeface="함초롬바탕" pitchFamily="18" charset="-127"/>
              </a:endParaRPr>
            </a:p>
            <a:p>
              <a:endParaRPr lang="en-US" altLang="ko-KR" sz="14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55576" y="18864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4.</a:t>
            </a:r>
            <a:endParaRPr lang="ko-KR" altLang="en-US" sz="36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548159" y="360000"/>
            <a:ext cx="117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smtClean="0">
                <a:solidFill>
                  <a:schemeClr val="bg2">
                    <a:lumMod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행사내용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0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-5515" y="0"/>
            <a:ext cx="1553674" cy="6858000"/>
            <a:chOff x="-5515" y="0"/>
            <a:chExt cx="1553674" cy="6858000"/>
          </a:xfrm>
        </p:grpSpPr>
        <p:sp>
          <p:nvSpPr>
            <p:cNvPr id="15" name="직사각형 14"/>
            <p:cNvSpPr/>
            <p:nvPr/>
          </p:nvSpPr>
          <p:spPr>
            <a:xfrm>
              <a:off x="-5515" y="0"/>
              <a:ext cx="1553674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19000">
                  <a:schemeClr val="bg1"/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1781" y="4959098"/>
              <a:ext cx="138691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2013 KAAF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Kids Run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Challenge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7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-11030" y="934915"/>
            <a:ext cx="9155030" cy="72000"/>
            <a:chOff x="169498" y="393852"/>
            <a:chExt cx="9155030" cy="72000"/>
          </a:xfrm>
        </p:grpSpPr>
        <p:sp>
          <p:nvSpPr>
            <p:cNvPr id="7" name="직사각형 6"/>
            <p:cNvSpPr/>
            <p:nvPr/>
          </p:nvSpPr>
          <p:spPr>
            <a:xfrm>
              <a:off x="179512" y="393852"/>
              <a:ext cx="38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169498" y="429852"/>
              <a:ext cx="9155030" cy="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" name="직사각형 1024"/>
          <p:cNvSpPr/>
          <p:nvPr/>
        </p:nvSpPr>
        <p:spPr>
          <a:xfrm>
            <a:off x="5904148" y="1037122"/>
            <a:ext cx="667669" cy="15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1268413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1) </a:t>
            </a:r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행사장소계획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18864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5.</a:t>
            </a:r>
            <a:endParaRPr lang="ko-KR" altLang="en-US" sz="36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813" y="1392436"/>
            <a:ext cx="4716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▶ 잠실한강공원 잔디공원</a:t>
            </a:r>
            <a:endParaRPr lang="en-US" altLang="ko-KR" sz="14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5388385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* A, B 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지역 약 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1,000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평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* 9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월 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28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토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~ 10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월 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26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토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A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지역 접수완료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단 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월 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일은 사전 </a:t>
            </a:r>
            <a:r>
              <a:rPr lang="ko-KR" altLang="en-US" sz="1200" dirty="0" err="1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다른팀의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접수로 인해 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B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지역 사용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</a:p>
          <a:p>
            <a:r>
              <a:rPr lang="en-US" altLang="ko-KR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* </a:t>
            </a:r>
            <a:r>
              <a:rPr lang="ko-KR" altLang="en-US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기타 청소비용</a:t>
            </a:r>
            <a:r>
              <a:rPr lang="en-US" altLang="ko-KR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설치시설물 비용 별도 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책정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추후 설치 품목 리스트 공문과 함께</a:t>
            </a:r>
            <a:r>
              <a:rPr lang="en-US" altLang="ko-KR" sz="1200" dirty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제출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endParaRPr lang="en-US" altLang="ko-KR" sz="1200" dirty="0">
              <a:solidFill>
                <a:srgbClr val="FF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* </a:t>
            </a:r>
            <a:r>
              <a:rPr lang="ko-KR" altLang="en-US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행사장 내 협찬제품 단독부스설치 및 상품배부 불가</a:t>
            </a:r>
            <a:endParaRPr lang="en-US" altLang="ko-KR" sz="120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* </a:t>
            </a:r>
            <a:r>
              <a:rPr lang="ko-KR" altLang="en-US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현장답사 및 공원 관계자와 협의 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필요</a:t>
            </a:r>
            <a:endParaRPr lang="ko-KR" altLang="en-US" sz="120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00213"/>
            <a:ext cx="6985000" cy="3666652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2" name="모서리가 둥근 직사각형 1"/>
          <p:cNvSpPr/>
          <p:nvPr/>
        </p:nvSpPr>
        <p:spPr>
          <a:xfrm rot="447445">
            <a:off x="6790567" y="3196301"/>
            <a:ext cx="960563" cy="69308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A</a:t>
            </a:r>
            <a:endParaRPr lang="ko-KR" altLang="en-US" dirty="0">
              <a:solidFill>
                <a:srgbClr val="FF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 rot="668843">
            <a:off x="2337245" y="2526665"/>
            <a:ext cx="960563" cy="69308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</a:rPr>
              <a:t>B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48159" y="360000"/>
            <a:ext cx="117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smtClean="0">
                <a:solidFill>
                  <a:schemeClr val="bg2">
                    <a:lumMod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행사장소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6984000" cy="366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그룹 13"/>
          <p:cNvGrpSpPr/>
          <p:nvPr/>
        </p:nvGrpSpPr>
        <p:grpSpPr>
          <a:xfrm>
            <a:off x="-5515" y="0"/>
            <a:ext cx="1553674" cy="6858000"/>
            <a:chOff x="-5515" y="0"/>
            <a:chExt cx="1553674" cy="6858000"/>
          </a:xfrm>
        </p:grpSpPr>
        <p:sp>
          <p:nvSpPr>
            <p:cNvPr id="15" name="직사각형 14"/>
            <p:cNvSpPr/>
            <p:nvPr/>
          </p:nvSpPr>
          <p:spPr>
            <a:xfrm>
              <a:off x="-5515" y="0"/>
              <a:ext cx="1553674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19000">
                  <a:schemeClr val="bg1"/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1781" y="4959098"/>
              <a:ext cx="138691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2013 KAAF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Kids Run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Challenge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8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-11030" y="934915"/>
            <a:ext cx="9155030" cy="72000"/>
            <a:chOff x="169498" y="393852"/>
            <a:chExt cx="9155030" cy="72000"/>
          </a:xfrm>
        </p:grpSpPr>
        <p:sp>
          <p:nvSpPr>
            <p:cNvPr id="7" name="직사각형 6"/>
            <p:cNvSpPr/>
            <p:nvPr/>
          </p:nvSpPr>
          <p:spPr>
            <a:xfrm>
              <a:off x="179512" y="393852"/>
              <a:ext cx="38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169498" y="429852"/>
              <a:ext cx="9155030" cy="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" name="직사각형 1024"/>
          <p:cNvSpPr/>
          <p:nvPr/>
        </p:nvSpPr>
        <p:spPr>
          <a:xfrm>
            <a:off x="5904148" y="1037122"/>
            <a:ext cx="667669" cy="15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1268413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1) </a:t>
            </a:r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행사장소계획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813" y="1392436"/>
            <a:ext cx="4716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▶ 잠원한강공원 트랙구장</a:t>
            </a:r>
            <a:endParaRPr lang="en-US" altLang="ko-KR" sz="14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5388385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* 11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월 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토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~ 11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월 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23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토</a:t>
            </a:r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A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지역</a:t>
            </a:r>
            <a:endParaRPr lang="en-US" altLang="ko-KR" sz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단 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11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월 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일은 사전 다른 팀 접수로 인해 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B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지역 사용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</a:p>
          <a:p>
            <a:r>
              <a:rPr lang="en-US" altLang="ko-KR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* </a:t>
            </a:r>
            <a:r>
              <a:rPr lang="ko-KR" altLang="en-US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기타 청소비용</a:t>
            </a:r>
            <a:r>
              <a:rPr lang="en-US" altLang="ko-KR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설치시설물 비용 별도 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책정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추후 설치 품목 리스트 공문과 함께</a:t>
            </a:r>
            <a:r>
              <a:rPr lang="en-US" altLang="ko-KR" sz="1200" dirty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제출</a:t>
            </a:r>
            <a:r>
              <a:rPr lang="en-US" altLang="ko-KR" sz="12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endParaRPr lang="en-US" altLang="ko-KR" sz="1200" dirty="0">
              <a:solidFill>
                <a:srgbClr val="FF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* </a:t>
            </a:r>
            <a:r>
              <a:rPr lang="ko-KR" altLang="en-US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행사장 내 협찬제품 단독부스설치 및 상품배부 불가</a:t>
            </a:r>
            <a:endParaRPr lang="en-US" altLang="ko-KR" sz="120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* </a:t>
            </a:r>
            <a:r>
              <a:rPr lang="ko-KR" altLang="en-US" sz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현장답사 및 공원 관계자와 협의 </a:t>
            </a:r>
            <a:r>
              <a:rPr lang="ko-KR" altLang="en-US" sz="1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필요</a:t>
            </a:r>
            <a:endParaRPr lang="ko-KR" altLang="en-US" sz="120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 rot="170857">
            <a:off x="4586247" y="3159574"/>
            <a:ext cx="763720" cy="59254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A</a:t>
            </a:r>
            <a:endParaRPr lang="ko-KR" altLang="en-US" dirty="0">
              <a:solidFill>
                <a:srgbClr val="FF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724128" y="2348880"/>
            <a:ext cx="666454" cy="53092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</a:rPr>
              <a:t>B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9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그룹 50"/>
          <p:cNvGrpSpPr/>
          <p:nvPr/>
        </p:nvGrpSpPr>
        <p:grpSpPr>
          <a:xfrm>
            <a:off x="-5515" y="0"/>
            <a:ext cx="1553674" cy="6858000"/>
            <a:chOff x="-5515" y="0"/>
            <a:chExt cx="1553674" cy="6858000"/>
          </a:xfrm>
        </p:grpSpPr>
        <p:sp>
          <p:nvSpPr>
            <p:cNvPr id="52" name="직사각형 51"/>
            <p:cNvSpPr/>
            <p:nvPr/>
          </p:nvSpPr>
          <p:spPr>
            <a:xfrm>
              <a:off x="-5515" y="0"/>
              <a:ext cx="1553674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tint val="66000"/>
                    <a:satMod val="160000"/>
                  </a:schemeClr>
                </a:gs>
                <a:gs pos="19000">
                  <a:schemeClr val="bg1"/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1781" y="4959098"/>
              <a:ext cx="138691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2013 KAAF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Kids Run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Challenge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115B-CF94-4ED8-87BE-35EC44666570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-11030" y="934915"/>
            <a:ext cx="9155030" cy="72000"/>
            <a:chOff x="169498" y="393852"/>
            <a:chExt cx="9155030" cy="72000"/>
          </a:xfrm>
        </p:grpSpPr>
        <p:sp>
          <p:nvSpPr>
            <p:cNvPr id="7" name="직사각형 6"/>
            <p:cNvSpPr/>
            <p:nvPr/>
          </p:nvSpPr>
          <p:spPr>
            <a:xfrm>
              <a:off x="179512" y="393852"/>
              <a:ext cx="38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169498" y="429852"/>
              <a:ext cx="9155030" cy="36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" name="직사각형 1024"/>
          <p:cNvSpPr/>
          <p:nvPr/>
        </p:nvSpPr>
        <p:spPr>
          <a:xfrm>
            <a:off x="5904148" y="1037122"/>
            <a:ext cx="667669" cy="15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itchFamily="18" charset="-127"/>
              <a:ea typeface="함초롬바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1268413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행사장</a:t>
            </a:r>
            <a:endParaRPr lang="en-US" altLang="ko-KR" sz="1400" b="1" dirty="0" smtClean="0">
              <a:solidFill>
                <a:schemeClr val="tx2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</a:t>
            </a:r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구성계획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5718182"/>
            <a:ext cx="655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IAAF </a:t>
            </a:r>
            <a:r>
              <a:rPr lang="en-US" altLang="ko-KR" sz="14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Kids’Athletics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kit</a:t>
            </a:r>
            <a:r>
              <a:rPr lang="ko-KR" altLang="en-US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활용한 경기장 구성 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– </a:t>
            </a:r>
            <a:r>
              <a:rPr lang="ko-KR" altLang="en-US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경기장 규격 협의 후 결정</a:t>
            </a:r>
            <a:endParaRPr lang="en-US" alt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14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체험 </a:t>
            </a:r>
            <a:r>
              <a:rPr lang="en-US" altLang="ko-KR" sz="14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Kit</a:t>
            </a:r>
            <a:r>
              <a:rPr lang="ko-KR" altLang="en-US" sz="1400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 안전한 플라스틱 및 스펀지로 구성</a:t>
            </a:r>
            <a:endParaRPr lang="en-US" altLang="ko-KR" sz="1400" dirty="0" smtClean="0">
              <a:solidFill>
                <a:srgbClr val="FF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103388" y="2353551"/>
            <a:ext cx="3400947" cy="3350260"/>
            <a:chOff x="2255350" y="2636912"/>
            <a:chExt cx="6291754" cy="3350260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255350" y="2702412"/>
              <a:ext cx="56792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7325210" y="5537744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>
              <a:off x="7733904" y="2722290"/>
              <a:ext cx="0" cy="281545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1571" y="3919487"/>
              <a:ext cx="9255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15m</a:t>
              </a:r>
              <a:endParaRPr lang="ko-KR" altLang="en-US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2304112" y="2636912"/>
              <a:ext cx="0" cy="3177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7733903" y="2783438"/>
              <a:ext cx="0" cy="3021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2304112" y="5733256"/>
              <a:ext cx="54297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585168" y="5733256"/>
              <a:ext cx="9049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20m</a:t>
              </a:r>
              <a:endParaRPr lang="ko-KR" altLang="en-US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2362496" y="2761406"/>
              <a:ext cx="5254638" cy="2787579"/>
            </a:xfrm>
            <a:prstGeom prst="roundRect">
              <a:avLst/>
            </a:prstGeom>
            <a:noFill/>
            <a:ln>
              <a:solidFill>
                <a:srgbClr val="99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7462" y="2744015"/>
              <a:ext cx="262732" cy="37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7014" y="2744015"/>
              <a:ext cx="262732" cy="37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112" y="3235295"/>
              <a:ext cx="262732" cy="37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269" y="5270227"/>
              <a:ext cx="262732" cy="37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4592" y="5325979"/>
              <a:ext cx="262732" cy="37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41980" y="3151667"/>
              <a:ext cx="262732" cy="37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8389" y="2744015"/>
              <a:ext cx="262732" cy="37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7702" y="2733530"/>
              <a:ext cx="262732" cy="37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197" y="5325979"/>
              <a:ext cx="262732" cy="37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5279" y="5325979"/>
              <a:ext cx="262732" cy="37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3304" y="4712711"/>
              <a:ext cx="262732" cy="37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41980" y="4611693"/>
              <a:ext cx="262732" cy="37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그룹 40"/>
          <p:cNvGrpSpPr/>
          <p:nvPr/>
        </p:nvGrpSpPr>
        <p:grpSpPr>
          <a:xfrm>
            <a:off x="5478268" y="2478045"/>
            <a:ext cx="3415516" cy="3033800"/>
            <a:chOff x="3238269" y="3438252"/>
            <a:chExt cx="3415516" cy="3033800"/>
          </a:xfrm>
        </p:grpSpPr>
        <p:sp>
          <p:nvSpPr>
            <p:cNvPr id="42" name="TextBox 41"/>
            <p:cNvSpPr txBox="1"/>
            <p:nvPr/>
          </p:nvSpPr>
          <p:spPr>
            <a:xfrm>
              <a:off x="3238269" y="4155196"/>
              <a:ext cx="5838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6.25m</a:t>
              </a:r>
              <a:endParaRPr lang="ko-KR" altLang="en-US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646963" y="3876438"/>
              <a:ext cx="998757" cy="955534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zone</a:t>
              </a:r>
            </a:p>
            <a:p>
              <a:pPr algn="ctr"/>
              <a:r>
                <a:rPr lang="en-US" altLang="ko-K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1</a:t>
              </a:r>
              <a:endParaRPr lang="en-US" altLang="ko-K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804749" y="3876438"/>
              <a:ext cx="998757" cy="955534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Zone</a:t>
              </a:r>
            </a:p>
            <a:p>
              <a:pPr algn="ctr"/>
              <a:r>
                <a:rPr lang="en-US" altLang="ko-K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</a:t>
              </a:r>
              <a:endParaRPr lang="ko-KR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3674550" y="5081067"/>
              <a:ext cx="998757" cy="955534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Zone</a:t>
              </a:r>
            </a:p>
            <a:p>
              <a:pPr algn="ctr"/>
              <a:r>
                <a:rPr lang="en-US" altLang="ko-K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3</a:t>
              </a:r>
              <a:endParaRPr lang="ko-KR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4804748" y="5081067"/>
              <a:ext cx="998757" cy="955534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Zone</a:t>
              </a:r>
            </a:p>
            <a:p>
              <a:pPr algn="ctr"/>
              <a:r>
                <a:rPr lang="en-US" altLang="ko-K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4</a:t>
              </a:r>
              <a:endParaRPr lang="ko-KR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46964" y="3534734"/>
              <a:ext cx="3006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체험</a:t>
              </a:r>
              <a:r>
                <a:rPr lang="en-US" altLang="ko-KR" sz="160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! e-</a:t>
              </a:r>
              <a:r>
                <a:rPr lang="ko-KR" altLang="en-US" sz="160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러닝 </a:t>
              </a:r>
              <a:r>
                <a:rPr lang="en-US" altLang="ko-KR" sz="160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ZONE </a:t>
              </a:r>
              <a:r>
                <a:rPr lang="ko-KR" altLang="en-US" sz="160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구성</a:t>
              </a:r>
              <a:endParaRPr lang="ko-KR" altLang="en-US" sz="16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48" name="모서리가 둥근 직사각형 47"/>
            <p:cNvSpPr/>
            <p:nvPr/>
          </p:nvSpPr>
          <p:spPr>
            <a:xfrm>
              <a:off x="3296653" y="3438252"/>
              <a:ext cx="2815509" cy="2733850"/>
            </a:xfrm>
            <a:prstGeom prst="roundRect">
              <a:avLst/>
            </a:prstGeom>
            <a:noFill/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79563" y="6225831"/>
              <a:ext cx="1864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FF0000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*</a:t>
              </a:r>
              <a:r>
                <a:rPr lang="ko-KR" altLang="en-US" sz="1000" dirty="0" smtClean="0">
                  <a:solidFill>
                    <a:srgbClr val="FF0000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프로그램 협의 후 결정</a:t>
              </a:r>
              <a:endParaRPr lang="ko-KR" altLang="en-US" sz="10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4404020" y="1628800"/>
            <a:ext cx="1463513" cy="46532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운영본부</a:t>
            </a:r>
            <a:endParaRPr lang="en-US" altLang="ko-KR" b="1" dirty="0" smtClean="0">
              <a:solidFill>
                <a:schemeClr val="tx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en-US" altLang="ko-KR" sz="1050" b="1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6m*3m </a:t>
            </a:r>
            <a:r>
              <a:rPr lang="ko-KR" altLang="en-US" sz="1050" b="1" dirty="0" err="1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자바라텐트</a:t>
            </a:r>
            <a:endParaRPr lang="ko-KR" altLang="en-US" sz="1050" b="1" dirty="0">
              <a:solidFill>
                <a:schemeClr val="tx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936519" y="1988840"/>
            <a:ext cx="347449" cy="3647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음향</a:t>
            </a:r>
            <a:endParaRPr lang="ko-KR" altLang="en-US" sz="110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4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9399</TotalTime>
  <Words>1126</Words>
  <Application>Microsoft Office PowerPoint</Application>
  <PresentationFormat>화면 슬라이드 쇼(4:3)</PresentationFormat>
  <Paragraphs>314</Paragraphs>
  <Slides>14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</dc:creator>
  <cp:lastModifiedBy>somghoyun</cp:lastModifiedBy>
  <cp:revision>344</cp:revision>
  <cp:lastPrinted>2013-09-16T01:02:32Z</cp:lastPrinted>
  <dcterms:created xsi:type="dcterms:W3CDTF">2013-03-03T06:01:18Z</dcterms:created>
  <dcterms:modified xsi:type="dcterms:W3CDTF">2013-09-26T09:35:34Z</dcterms:modified>
</cp:coreProperties>
</file>